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75" r:id="rId11"/>
    <p:sldId id="268" r:id="rId12"/>
    <p:sldId id="277" r:id="rId13"/>
    <p:sldId id="271" r:id="rId14"/>
    <p:sldId id="273" r:id="rId15"/>
    <p:sldId id="278" r:id="rId16"/>
    <p:sldId id="265" r:id="rId17"/>
    <p:sldId id="284" r:id="rId18"/>
    <p:sldId id="272" r:id="rId19"/>
    <p:sldId id="279" r:id="rId20"/>
    <p:sldId id="276" r:id="rId21"/>
    <p:sldId id="280" r:id="rId22"/>
    <p:sldId id="281" r:id="rId23"/>
    <p:sldId id="282" r:id="rId24"/>
    <p:sldId id="267" r:id="rId25"/>
    <p:sldId id="274" r:id="rId26"/>
    <p:sldId id="266" r:id="rId27"/>
    <p:sldId id="283"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6EC"/>
    <a:srgbClr val="FF6600"/>
    <a:srgbClr val="D7D6E3"/>
    <a:srgbClr val="AB48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84" autoAdjust="0"/>
    <p:restoredTop sz="54069" autoAdjust="0"/>
  </p:normalViewPr>
  <p:slideViewPr>
    <p:cSldViewPr snapToGrid="0">
      <p:cViewPr varScale="1">
        <p:scale>
          <a:sx n="85" d="100"/>
          <a:sy n="85" d="100"/>
        </p:scale>
        <p:origin x="2416" y="168"/>
      </p:cViewPr>
      <p:guideLst>
        <p:guide orient="horz" pos="162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9E8A5-AF9E-4D5A-923D-9D7CDF630A09}" type="datetimeFigureOut">
              <a:rPr lang="en-NZ" smtClean="0"/>
              <a:t>18/12/20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1C79A-154A-4D4A-B65B-FB44557ADAB5}" type="slidenum">
              <a:rPr lang="en-NZ" smtClean="0"/>
              <a:t>‹#›</a:t>
            </a:fld>
            <a:endParaRPr lang="en-NZ"/>
          </a:p>
        </p:txBody>
      </p:sp>
    </p:spTree>
    <p:extLst>
      <p:ext uri="{BB962C8B-B14F-4D97-AF65-F5344CB8AC3E}">
        <p14:creationId xmlns:p14="http://schemas.microsoft.com/office/powerpoint/2010/main" val="1287480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b4l.tki.org.nz/PB4L-School-Wide/Support-materia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r>
              <a:rPr lang="en-US" b="1" baseline="0" dirty="0"/>
              <a:t> FOR SESSION PRESENTER</a:t>
            </a:r>
          </a:p>
          <a:p>
            <a:endParaRPr lang="en-US" baseline="0" dirty="0"/>
          </a:p>
          <a:p>
            <a:r>
              <a:rPr lang="en-US" b="0" baseline="0" dirty="0"/>
              <a:t>In total this presentation should take approximately 1.5 hours. You will need good wi-fi access to access some of the links and play the videos. If this isn’t possible, go to </a:t>
            </a:r>
            <a:r>
              <a:rPr lang="en-US" b="0" i="1" baseline="0" dirty="0"/>
              <a:t>https://pb4l.tki.org.nz/PB4L-School-Wide/Support-material </a:t>
            </a:r>
            <a:r>
              <a:rPr lang="en-US" b="0" baseline="0" dirty="0"/>
              <a:t>to download the videos you intend to use and play them from your own computer.</a:t>
            </a:r>
          </a:p>
          <a:p>
            <a:endParaRPr lang="en-US" b="0" baseline="0" dirty="0"/>
          </a:p>
          <a:p>
            <a:r>
              <a:rPr lang="en-US" b="0" baseline="0" dirty="0"/>
              <a:t>Feel free to adapt this presentation to suit the context or audience you are working with, and, if time is short, to drop one of the activities and/or videos.</a:t>
            </a:r>
            <a:r>
              <a:rPr lang="en-US" b="0" i="1" baseline="0" dirty="0"/>
              <a:t> </a:t>
            </a:r>
            <a:r>
              <a:rPr lang="en-US" b="1" i="0" baseline="0" dirty="0"/>
              <a:t>In particular, note that you will be required to select either slide 9 or 10, depending on which video is best suited to your audience.</a:t>
            </a:r>
          </a:p>
          <a:p>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A key aim of the presentation is to motivate participants to explore and use </a:t>
            </a:r>
            <a:r>
              <a:rPr lang="en-NZ" b="0" i="1" dirty="0"/>
              <a:t>Teaching for Positive Behaviour </a:t>
            </a:r>
            <a:r>
              <a:rPr lang="en-NZ" b="0" i="0" baseline="0" dirty="0"/>
              <a:t>over the coming weeks and months. Ensure that there are enough copies of the book available for participants to have one each, or at least one between two</a:t>
            </a:r>
            <a:r>
              <a:rPr lang="en-NZ" b="0" i="0" baseline="0" dirty="0">
                <a:solidFill>
                  <a:srgbClr val="FF0000"/>
                </a:solidFill>
              </a:rPr>
              <a:t>. (Multiple copies were sent to all schools in 2017; additional copies are available from the Ministry via Down the Back of the Chair; phone 0800 660 662 and quote item number 77669.)</a:t>
            </a:r>
            <a:endParaRPr lang="en-US" b="0" i="0" baseline="0" dirty="0">
              <a:solidFill>
                <a:srgbClr val="FF0000"/>
              </a:solidFill>
            </a:endParaRPr>
          </a:p>
          <a:p>
            <a:endParaRPr lang="en-US" b="0" baseline="0" dirty="0"/>
          </a:p>
          <a:p>
            <a:r>
              <a:rPr lang="en-US" b="0" baseline="0" dirty="0"/>
              <a:t>Greet participants and introduce yourself. Begin by explaining that t</a:t>
            </a:r>
            <a:r>
              <a:rPr lang="en-US" b="0" dirty="0"/>
              <a:t>oday’s session is on this valuable resource for teachers</a:t>
            </a:r>
            <a:r>
              <a:rPr lang="en-US" b="0" i="0" dirty="0"/>
              <a:t> in all New Zealand English-medium schools.</a:t>
            </a:r>
          </a:p>
          <a:p>
            <a:endParaRPr lang="en-US" dirty="0"/>
          </a:p>
          <a:p>
            <a:endParaRPr lang="en-NZ" dirty="0"/>
          </a:p>
        </p:txBody>
      </p:sp>
      <p:sp>
        <p:nvSpPr>
          <p:cNvPr id="4" name="Slide Number Placeholder 3"/>
          <p:cNvSpPr>
            <a:spLocks noGrp="1"/>
          </p:cNvSpPr>
          <p:nvPr>
            <p:ph type="sldNum" sz="quarter" idx="5"/>
          </p:nvPr>
        </p:nvSpPr>
        <p:spPr/>
        <p:txBody>
          <a:bodyPr/>
          <a:lstStyle/>
          <a:p>
            <a:fld id="{9581C79A-154A-4D4A-B65B-FB44557ADAB5}" type="slidenum">
              <a:rPr lang="en-NZ" smtClean="0"/>
              <a:t>1</a:t>
            </a:fld>
            <a:endParaRPr lang="en-NZ"/>
          </a:p>
        </p:txBody>
      </p:sp>
    </p:spTree>
    <p:extLst>
      <p:ext uri="{BB962C8B-B14F-4D97-AF65-F5344CB8AC3E}">
        <p14:creationId xmlns:p14="http://schemas.microsoft.com/office/powerpoint/2010/main" val="932821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noProof="0" dirty="0"/>
              <a:t>IMPORTANT – CHOOSE FROM </a:t>
            </a:r>
            <a:r>
              <a:rPr lang="en-NZ" u="sng" noProof="0" dirty="0"/>
              <a:t>EITHER</a:t>
            </a:r>
            <a:r>
              <a:rPr lang="en-NZ" noProof="0" dirty="0"/>
              <a:t> THIS </a:t>
            </a:r>
            <a:r>
              <a:rPr lang="en-NZ" u="sng" noProof="0" dirty="0"/>
              <a:t>OR</a:t>
            </a:r>
            <a:r>
              <a:rPr lang="en-NZ" noProof="0" dirty="0"/>
              <a:t> THE PRECEDING SLIDE, DEPENDING ON WHICH VIDEO WILL BEST SUIT YOUR AUDIENCE. (THE TWO VIDEOS ARE VERY SIMILAR, SO IT WON’T WORK TO WATCH BOTH, REGARDLESS OF YOUR AUDIENCE.)</a:t>
            </a:r>
          </a:p>
          <a:p>
            <a:endParaRPr lang="en-NZ" noProof="0" dirty="0"/>
          </a:p>
          <a:p>
            <a:r>
              <a:rPr lang="en-NZ" noProof="0" dirty="0"/>
              <a:t>Explain</a:t>
            </a:r>
            <a:r>
              <a:rPr lang="en-NZ" baseline="0" noProof="0" dirty="0"/>
              <a:t> that we’ll now</a:t>
            </a:r>
            <a:r>
              <a:rPr lang="en-NZ" noProof="0" dirty="0"/>
              <a:t> look at one</a:t>
            </a:r>
            <a:r>
              <a:rPr lang="en-NZ" baseline="0" noProof="0" dirty="0"/>
              <a:t> of the four videos</a:t>
            </a:r>
            <a:r>
              <a:rPr lang="en-NZ" noProof="0" dirty="0"/>
              <a:t>.</a:t>
            </a:r>
            <a:r>
              <a:rPr lang="en-NZ" b="1" i="1" noProof="0" dirty="0"/>
              <a:t> </a:t>
            </a:r>
            <a:r>
              <a:rPr lang="en-NZ" b="0" i="0" noProof="0" dirty="0"/>
              <a:t>The presenters are the author, Tracy Rohan, and Richard </a:t>
            </a:r>
            <a:r>
              <a:rPr lang="en-NZ" b="0" i="0" noProof="0" dirty="0" err="1"/>
              <a:t>Busfield</a:t>
            </a:r>
            <a:r>
              <a:rPr lang="en-NZ" b="0" i="0" noProof="0" dirty="0"/>
              <a:t>, who has used </a:t>
            </a:r>
            <a:r>
              <a:rPr lang="en-NZ" b="0" i="1" noProof="0" dirty="0"/>
              <a:t>Teaching for Positive Behaviour</a:t>
            </a:r>
            <a:r>
              <a:rPr lang="en-NZ" b="0" i="0" noProof="0" dirty="0"/>
              <a:t> extensively with schools in Canterbury. </a:t>
            </a:r>
          </a:p>
          <a:p>
            <a:endParaRPr lang="en-US" baseline="0" dirty="0"/>
          </a:p>
          <a:p>
            <a:r>
              <a:rPr lang="en-US" baseline="0" dirty="0"/>
              <a:t>After watching the video, allow participants a few minutes to discuss their responses to it </a:t>
            </a:r>
            <a:r>
              <a:rPr lang="mr-IN" baseline="0" dirty="0"/>
              <a:t>–</a:t>
            </a:r>
            <a:r>
              <a:rPr lang="en-US" baseline="0" dirty="0"/>
              <a:t> what they learnt from it, what was new or familiar to them, and any points that particularly struck them.  (If </a:t>
            </a:r>
            <a:r>
              <a:rPr lang="en-US" b="0" i="0" baseline="0" dirty="0"/>
              <a:t>you are working with a </a:t>
            </a:r>
            <a:r>
              <a:rPr lang="en-US" baseline="0" dirty="0"/>
              <a:t>small group, do this as a whole. If a large group (more than about 6), split into smaller groups.)</a:t>
            </a:r>
            <a:endParaRPr lang="en-US" dirty="0"/>
          </a:p>
          <a:p>
            <a:endParaRPr lang="en-NZ" dirty="0"/>
          </a:p>
        </p:txBody>
      </p:sp>
      <p:sp>
        <p:nvSpPr>
          <p:cNvPr id="4" name="Slide Number Placeholder 3"/>
          <p:cNvSpPr>
            <a:spLocks noGrp="1"/>
          </p:cNvSpPr>
          <p:nvPr>
            <p:ph type="sldNum" sz="quarter" idx="5"/>
          </p:nvPr>
        </p:nvSpPr>
        <p:spPr/>
        <p:txBody>
          <a:bodyPr/>
          <a:lstStyle/>
          <a:p>
            <a:fld id="{9581C79A-154A-4D4A-B65B-FB44557ADAB5}" type="slidenum">
              <a:rPr lang="en-NZ" smtClean="0"/>
              <a:t>10</a:t>
            </a:fld>
            <a:endParaRPr lang="en-NZ"/>
          </a:p>
        </p:txBody>
      </p:sp>
    </p:spTree>
    <p:extLst>
      <p:ext uri="{BB962C8B-B14F-4D97-AF65-F5344CB8AC3E}">
        <p14:creationId xmlns:p14="http://schemas.microsoft.com/office/powerpoint/2010/main" val="3614089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Explain that you’ll come back to the self-assessment tool discussed in the video later on. </a:t>
            </a:r>
          </a:p>
          <a:p>
            <a:endParaRPr lang="en-US" b="0" i="0" dirty="0"/>
          </a:p>
          <a:p>
            <a:r>
              <a:rPr lang="en-US" b="0" i="0" dirty="0"/>
              <a:t>Now explain how each of the book’s four major sections includes these four different components, and that we’ll now go on to look at examples of each of them …</a:t>
            </a:r>
          </a:p>
        </p:txBody>
      </p:sp>
      <p:sp>
        <p:nvSpPr>
          <p:cNvPr id="4" name="Slide Number Placeholder 3"/>
          <p:cNvSpPr>
            <a:spLocks noGrp="1"/>
          </p:cNvSpPr>
          <p:nvPr>
            <p:ph type="sldNum" sz="quarter" idx="5"/>
          </p:nvPr>
        </p:nvSpPr>
        <p:spPr/>
        <p:txBody>
          <a:bodyPr/>
          <a:lstStyle/>
          <a:p>
            <a:fld id="{9581C79A-154A-4D4A-B65B-FB44557ADAB5}" type="slidenum">
              <a:rPr lang="en-NZ" smtClean="0"/>
              <a:t>11</a:t>
            </a:fld>
            <a:endParaRPr lang="en-NZ"/>
          </a:p>
        </p:txBody>
      </p:sp>
    </p:spTree>
    <p:extLst>
      <p:ext uri="{BB962C8B-B14F-4D97-AF65-F5344CB8AC3E}">
        <p14:creationId xmlns:p14="http://schemas.microsoft.com/office/powerpoint/2010/main" val="3319114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 beginning with an example of how one of the four major sections unpacks key strategies.</a:t>
            </a:r>
          </a:p>
        </p:txBody>
      </p:sp>
      <p:sp>
        <p:nvSpPr>
          <p:cNvPr id="4" name="Slide Number Placeholder 3"/>
          <p:cNvSpPr>
            <a:spLocks noGrp="1"/>
          </p:cNvSpPr>
          <p:nvPr>
            <p:ph type="sldNum" sz="quarter" idx="5"/>
          </p:nvPr>
        </p:nvSpPr>
        <p:spPr/>
        <p:txBody>
          <a:bodyPr/>
          <a:lstStyle/>
          <a:p>
            <a:fld id="{9581C79A-154A-4D4A-B65B-FB44557ADAB5}" type="slidenum">
              <a:rPr lang="en-NZ" smtClean="0"/>
              <a:t>12</a:t>
            </a:fld>
            <a:endParaRPr lang="en-NZ"/>
          </a:p>
        </p:txBody>
      </p:sp>
    </p:spTree>
    <p:extLst>
      <p:ext uri="{BB962C8B-B14F-4D97-AF65-F5344CB8AC3E}">
        <p14:creationId xmlns:p14="http://schemas.microsoft.com/office/powerpoint/2010/main" val="1127069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0" i="0" dirty="0"/>
              <a:t>Explain that you’ve chosen section 4 as an example:</a:t>
            </a:r>
          </a:p>
          <a:p>
            <a:pPr marL="171450" indent="-171450">
              <a:buFont typeface="Arial" panose="020B0604020202020204" pitchFamily="34" charset="0"/>
              <a:buChar char="•"/>
            </a:pPr>
            <a:r>
              <a:rPr lang="en-NZ" b="0" i="0" dirty="0"/>
              <a:t>Like the other major sections, it begins with a general discussion of the key pedagogical approach the section is focusing on. For this section, this includes the key role and principles of Universal Design for Learning.</a:t>
            </a:r>
          </a:p>
          <a:p>
            <a:pPr marL="171450" indent="-171450">
              <a:buFont typeface="Arial" panose="020B0604020202020204" pitchFamily="34" charset="0"/>
              <a:buChar char="•"/>
            </a:pPr>
            <a:r>
              <a:rPr lang="en-NZ" b="0" i="0" dirty="0"/>
              <a:t>It then unpacks strategies that reflect these principles and provide students with sufficient opportunities to learn. </a:t>
            </a:r>
          </a:p>
          <a:p>
            <a:pPr marL="171450" indent="-171450">
              <a:buFont typeface="Arial" panose="020B0604020202020204" pitchFamily="34" charset="0"/>
              <a:buChar char="•"/>
            </a:pPr>
            <a:r>
              <a:rPr lang="en-NZ" b="0" i="0" dirty="0"/>
              <a:t>These strategies will help you to think about the diverse needs of students in your learning space and to remove barriers to their learning.</a:t>
            </a:r>
          </a:p>
        </p:txBody>
      </p:sp>
      <p:sp>
        <p:nvSpPr>
          <p:cNvPr id="4" name="Slide Number Placeholder 3"/>
          <p:cNvSpPr>
            <a:spLocks noGrp="1"/>
          </p:cNvSpPr>
          <p:nvPr>
            <p:ph type="sldNum" sz="quarter" idx="5"/>
          </p:nvPr>
        </p:nvSpPr>
        <p:spPr/>
        <p:txBody>
          <a:bodyPr/>
          <a:lstStyle/>
          <a:p>
            <a:fld id="{9581C79A-154A-4D4A-B65B-FB44557ADAB5}" type="slidenum">
              <a:rPr lang="en-NZ" smtClean="0"/>
              <a:t>13</a:t>
            </a:fld>
            <a:endParaRPr lang="en-NZ"/>
          </a:p>
        </p:txBody>
      </p:sp>
    </p:spTree>
    <p:extLst>
      <p:ext uri="{BB962C8B-B14F-4D97-AF65-F5344CB8AC3E}">
        <p14:creationId xmlns:p14="http://schemas.microsoft.com/office/powerpoint/2010/main" val="1898846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Highlight the five key strategies of section 4. Then divide participants into five groups and assign each group one of the strategies (pages 43–53) to read and discuss. After 10 minutes, ask a representative from each group to provide a brief summary of the strategy they discussed.</a:t>
            </a:r>
          </a:p>
          <a:p>
            <a:endParaRPr lang="en-NZ" dirty="0"/>
          </a:p>
          <a:p>
            <a:r>
              <a:rPr lang="en-NZ" dirty="0"/>
              <a:t>The following notes on the five strategies may help you in prompting participants’ summaries.</a:t>
            </a:r>
          </a:p>
          <a:p>
            <a:endParaRPr lang="en-NZ" dirty="0"/>
          </a:p>
          <a:p>
            <a:pPr marL="228600" indent="-228600">
              <a:buFont typeface="+mj-lt"/>
              <a:buAutoNum type="arabicPeriod"/>
            </a:pPr>
            <a:r>
              <a:rPr lang="en-NZ" i="1" dirty="0"/>
              <a:t>Presenting information in a variety of ways </a:t>
            </a:r>
            <a:r>
              <a:rPr lang="en-NZ" dirty="0"/>
              <a:t>– for example, visual/pictorial, oral, or written – so that students can refer to and use whatever clues they need to gain an understanding.</a:t>
            </a:r>
          </a:p>
          <a:p>
            <a:pPr marL="228600" indent="-228600">
              <a:buFont typeface="+mj-lt"/>
              <a:buAutoNum type="arabicPeriod"/>
            </a:pPr>
            <a:endParaRPr lang="en-NZ" dirty="0"/>
          </a:p>
          <a:p>
            <a:pPr marL="228600" indent="-228600">
              <a:buFont typeface="+mj-lt"/>
              <a:buAutoNum type="arabicPeriod"/>
            </a:pPr>
            <a:r>
              <a:rPr lang="en-NZ" i="1" dirty="0"/>
              <a:t>Providing alternative ways for students to demonstrate their learning </a:t>
            </a:r>
            <a:r>
              <a:rPr lang="en-NZ" dirty="0"/>
              <a:t>– by employing a mixture of visual, oral, written, and arts-based performance tasks through which students can show their understanding; and by using digital tools through which students can share ideas or create portfolios of their work.</a:t>
            </a:r>
          </a:p>
          <a:p>
            <a:pPr marL="228600" indent="-228600">
              <a:buFont typeface="+mj-lt"/>
              <a:buAutoNum type="arabicPeriod"/>
            </a:pPr>
            <a:endParaRPr lang="en-NZ" dirty="0"/>
          </a:p>
          <a:p>
            <a:pPr marL="228600" indent="-228600">
              <a:buFont typeface="+mj-lt"/>
              <a:buAutoNum type="arabicPeriod"/>
            </a:pPr>
            <a:r>
              <a:rPr lang="en-NZ" i="1" dirty="0"/>
              <a:t>Supporting student responses </a:t>
            </a:r>
            <a:r>
              <a:rPr lang="en-NZ" dirty="0"/>
              <a:t>– through cooperative ways of sharing ideas (e.g., ‘turn and talk’); and by varying the way students can respond by, for example, giving them response cards, thumbs up/down, digital voting, or ‘whole body’ responses (e.g., stand up/sit down).</a:t>
            </a:r>
          </a:p>
          <a:p>
            <a:pPr marL="228600" indent="-228600">
              <a:buFont typeface="+mj-lt"/>
              <a:buAutoNum type="arabicPeriod"/>
            </a:pPr>
            <a:endParaRPr lang="en-NZ" dirty="0"/>
          </a:p>
          <a:p>
            <a:pPr marL="228600" indent="-228600">
              <a:buFont typeface="+mj-lt"/>
              <a:buAutoNum type="arabicPeriod"/>
            </a:pPr>
            <a:r>
              <a:rPr lang="en-NZ" i="1" dirty="0"/>
              <a:t>Providing choice </a:t>
            </a:r>
            <a:r>
              <a:rPr lang="en-NZ" dirty="0"/>
              <a:t>–– to increase engagement by allowing students to feel in control of their learning. You can do this by: giving students opportunities to make choices within and across tasks – for example who they work with, where they work, which tasks they will work on, the order they can complete the tasks, and what to do after completion; and by designing a variety of rich tasks and setting a minimum number that students should complete, while allowing them to decide which to work on.</a:t>
            </a:r>
          </a:p>
          <a:p>
            <a:pPr marL="228600" indent="-228600">
              <a:buFont typeface="+mj-lt"/>
              <a:buAutoNum type="arabicPeriod"/>
            </a:pPr>
            <a:endParaRPr lang="en-NZ" dirty="0"/>
          </a:p>
          <a:p>
            <a:pPr marL="228600" indent="-228600">
              <a:buFont typeface="+mj-lt"/>
              <a:buAutoNum type="arabicPeriod"/>
            </a:pPr>
            <a:r>
              <a:rPr lang="en-NZ" i="1" dirty="0"/>
              <a:t>Structuring tasks strategically </a:t>
            </a:r>
            <a:r>
              <a:rPr lang="en-NZ" dirty="0"/>
              <a:t>– by mixing easier tasks with more difficult ones; by beginning with easier tasks with teacher support and moving to more difficult tasks, gradually releasing responsibility; and by breaking tasks into manageable chunks. </a:t>
            </a:r>
          </a:p>
          <a:p>
            <a:endParaRPr lang="en-NZ" dirty="0"/>
          </a:p>
        </p:txBody>
      </p:sp>
      <p:sp>
        <p:nvSpPr>
          <p:cNvPr id="4" name="Slide Number Placeholder 3"/>
          <p:cNvSpPr>
            <a:spLocks noGrp="1"/>
          </p:cNvSpPr>
          <p:nvPr>
            <p:ph type="sldNum" sz="quarter" idx="5"/>
          </p:nvPr>
        </p:nvSpPr>
        <p:spPr/>
        <p:txBody>
          <a:bodyPr/>
          <a:lstStyle/>
          <a:p>
            <a:fld id="{9581C79A-154A-4D4A-B65B-FB44557ADAB5}" type="slidenum">
              <a:rPr lang="en-NZ" smtClean="0"/>
              <a:t>14</a:t>
            </a:fld>
            <a:endParaRPr lang="en-NZ"/>
          </a:p>
        </p:txBody>
      </p:sp>
    </p:spTree>
    <p:extLst>
      <p:ext uri="{BB962C8B-B14F-4D97-AF65-F5344CB8AC3E}">
        <p14:creationId xmlns:p14="http://schemas.microsoft.com/office/powerpoint/2010/main" val="3054362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Explain that you’ll now look at two examples of stories from practice. The first is an example from a primary school, the second from a secondary school. Both will be valuable to look at, but if you are pushed for time, choose the one that is most appropriate for your audience.</a:t>
            </a:r>
          </a:p>
        </p:txBody>
      </p:sp>
      <p:sp>
        <p:nvSpPr>
          <p:cNvPr id="4" name="Slide Number Placeholder 3"/>
          <p:cNvSpPr>
            <a:spLocks noGrp="1"/>
          </p:cNvSpPr>
          <p:nvPr>
            <p:ph type="sldNum" sz="quarter" idx="5"/>
          </p:nvPr>
        </p:nvSpPr>
        <p:spPr/>
        <p:txBody>
          <a:bodyPr/>
          <a:lstStyle/>
          <a:p>
            <a:fld id="{9581C79A-154A-4D4A-B65B-FB44557ADAB5}" type="slidenum">
              <a:rPr lang="en-NZ" smtClean="0"/>
              <a:t>15</a:t>
            </a:fld>
            <a:endParaRPr lang="en-NZ"/>
          </a:p>
        </p:txBody>
      </p:sp>
    </p:spTree>
    <p:extLst>
      <p:ext uri="{BB962C8B-B14F-4D97-AF65-F5344CB8AC3E}">
        <p14:creationId xmlns:p14="http://schemas.microsoft.com/office/powerpoint/2010/main" val="2189563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For the first example of a story from practice, ask participants to work in pairs for 5–7 minutes on the above </a:t>
            </a:r>
            <a:r>
              <a:rPr lang="en-US" baseline="0" dirty="0"/>
              <a:t>activity.</a:t>
            </a:r>
          </a:p>
          <a:p>
            <a:pPr marL="0" marR="0" indent="0" algn="l" defTabSz="457200" rtl="0" eaLnBrk="1" fontAlgn="auto" latinLnBrk="0" hangingPunct="1">
              <a:lnSpc>
                <a:spcPct val="100000"/>
              </a:lnSpc>
              <a:spcBef>
                <a:spcPts val="0"/>
              </a:spcBef>
              <a:spcAft>
                <a:spcPts val="0"/>
              </a:spcAft>
              <a:buClrTx/>
              <a:buSzTx/>
              <a:buFontTx/>
              <a:buNone/>
              <a:tabLst/>
              <a:defRPr/>
            </a:pPr>
            <a:endParaRPr lang="en-AU" i="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AU" i="0" baseline="0" dirty="0"/>
          </a:p>
          <a:p>
            <a:endParaRPr lang="en-NZ" dirty="0"/>
          </a:p>
        </p:txBody>
      </p:sp>
      <p:sp>
        <p:nvSpPr>
          <p:cNvPr id="4" name="Slide Number Placeholder 3"/>
          <p:cNvSpPr>
            <a:spLocks noGrp="1"/>
          </p:cNvSpPr>
          <p:nvPr>
            <p:ph type="sldNum" sz="quarter" idx="5"/>
          </p:nvPr>
        </p:nvSpPr>
        <p:spPr/>
        <p:txBody>
          <a:bodyPr/>
          <a:lstStyle/>
          <a:p>
            <a:fld id="{9581C79A-154A-4D4A-B65B-FB44557ADAB5}" type="slidenum">
              <a:rPr lang="en-NZ" smtClean="0"/>
              <a:t>16</a:t>
            </a:fld>
            <a:endParaRPr lang="en-NZ"/>
          </a:p>
        </p:txBody>
      </p:sp>
    </p:spTree>
    <p:extLst>
      <p:ext uri="{BB962C8B-B14F-4D97-AF65-F5344CB8AC3E}">
        <p14:creationId xmlns:p14="http://schemas.microsoft.com/office/powerpoint/2010/main" val="4062664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For the second example of a story from practice, lead participants through the following</a:t>
            </a:r>
            <a:r>
              <a:rPr lang="en-US" baseline="0" dirty="0"/>
              <a:t> activity: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Read aloud the first four </a:t>
            </a:r>
            <a:r>
              <a:rPr lang="en-US" baseline="0" dirty="0"/>
              <a:t>paragraphs of </a:t>
            </a:r>
            <a:r>
              <a:rPr lang="en-US" dirty="0"/>
              <a:t>Max’s story on page 47 of </a:t>
            </a:r>
            <a:r>
              <a:rPr lang="en-US" i="1" dirty="0"/>
              <a:t>Teaching for Positive Behaviour,</a:t>
            </a:r>
            <a:r>
              <a:rPr lang="en-US" i="1" baseline="0" dirty="0"/>
              <a:t> </a:t>
            </a:r>
            <a:r>
              <a:rPr lang="en-AU" i="0" dirty="0"/>
              <a:t>as on this slide. Give participants an</a:t>
            </a:r>
            <a:r>
              <a:rPr lang="en-AU" i="0" baseline="0" dirty="0"/>
              <a:t> extra minute or so to reread it to make sure they fully understand Max’s situation. Then move onto the next slide.</a:t>
            </a:r>
          </a:p>
          <a:p>
            <a:endParaRPr lang="en-NZ" dirty="0"/>
          </a:p>
        </p:txBody>
      </p:sp>
      <p:sp>
        <p:nvSpPr>
          <p:cNvPr id="4" name="Slide Number Placeholder 3"/>
          <p:cNvSpPr>
            <a:spLocks noGrp="1"/>
          </p:cNvSpPr>
          <p:nvPr>
            <p:ph type="sldNum" sz="quarter" idx="5"/>
          </p:nvPr>
        </p:nvSpPr>
        <p:spPr/>
        <p:txBody>
          <a:bodyPr/>
          <a:lstStyle/>
          <a:p>
            <a:fld id="{9581C79A-154A-4D4A-B65B-FB44557ADAB5}" type="slidenum">
              <a:rPr lang="en-NZ" smtClean="0"/>
              <a:t>17</a:t>
            </a:fld>
            <a:endParaRPr lang="en-NZ"/>
          </a:p>
        </p:txBody>
      </p:sp>
    </p:spTree>
    <p:extLst>
      <p:ext uri="{BB962C8B-B14F-4D97-AF65-F5344CB8AC3E}">
        <p14:creationId xmlns:p14="http://schemas.microsoft.com/office/powerpoint/2010/main" val="2782363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Now have participants work in small groups to identify how they might use section 4’s strategies to support Max to be more engaged in the classroom. </a:t>
            </a:r>
          </a:p>
          <a:p>
            <a:endParaRPr lang="en-NZ" dirty="0"/>
          </a:p>
          <a:p>
            <a:pPr marL="0" marR="0" indent="0" algn="l" defTabSz="457200" rtl="0" eaLnBrk="1" fontAlgn="auto" latinLnBrk="0" hangingPunct="1">
              <a:lnSpc>
                <a:spcPct val="100000"/>
              </a:lnSpc>
              <a:spcBef>
                <a:spcPts val="0"/>
              </a:spcBef>
              <a:spcAft>
                <a:spcPts val="0"/>
              </a:spcAft>
              <a:buClrTx/>
              <a:buSzTx/>
              <a:buFontTx/>
              <a:buNone/>
              <a:tabLst/>
              <a:defRPr/>
            </a:pPr>
            <a:r>
              <a:rPr lang="en-AU" i="0" baseline="0" dirty="0"/>
              <a:t>After approximately 5 minutes, bring the group together again and read the remainder of the story. (It’s on the next slide, or participants at this point could open the book at page 47 and read along with you.)</a:t>
            </a:r>
          </a:p>
        </p:txBody>
      </p:sp>
      <p:sp>
        <p:nvSpPr>
          <p:cNvPr id="4" name="Slide Number Placeholder 3"/>
          <p:cNvSpPr>
            <a:spLocks noGrp="1"/>
          </p:cNvSpPr>
          <p:nvPr>
            <p:ph type="sldNum" sz="quarter" idx="5"/>
          </p:nvPr>
        </p:nvSpPr>
        <p:spPr/>
        <p:txBody>
          <a:bodyPr/>
          <a:lstStyle/>
          <a:p>
            <a:fld id="{9581C79A-154A-4D4A-B65B-FB44557ADAB5}" type="slidenum">
              <a:rPr lang="en-NZ" smtClean="0"/>
              <a:t>18</a:t>
            </a:fld>
            <a:endParaRPr lang="en-NZ"/>
          </a:p>
        </p:txBody>
      </p:sp>
    </p:spTree>
    <p:extLst>
      <p:ext uri="{BB962C8B-B14F-4D97-AF65-F5344CB8AC3E}">
        <p14:creationId xmlns:p14="http://schemas.microsoft.com/office/powerpoint/2010/main" val="3985111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i="0" baseline="0" dirty="0"/>
              <a:t>After reading through the remainder of the story from the book or this slide, allow the original small groups 2–3 minutes to discuss how the strategies they identified align with those in the learning story.</a:t>
            </a:r>
          </a:p>
          <a:p>
            <a:endParaRPr lang="en-NZ" dirty="0"/>
          </a:p>
        </p:txBody>
      </p:sp>
      <p:sp>
        <p:nvSpPr>
          <p:cNvPr id="4" name="Slide Number Placeholder 3"/>
          <p:cNvSpPr>
            <a:spLocks noGrp="1"/>
          </p:cNvSpPr>
          <p:nvPr>
            <p:ph type="sldNum" sz="quarter" idx="5"/>
          </p:nvPr>
        </p:nvSpPr>
        <p:spPr/>
        <p:txBody>
          <a:bodyPr/>
          <a:lstStyle/>
          <a:p>
            <a:fld id="{9581C79A-154A-4D4A-B65B-FB44557ADAB5}" type="slidenum">
              <a:rPr lang="en-NZ" smtClean="0"/>
              <a:t>19</a:t>
            </a:fld>
            <a:endParaRPr lang="en-NZ"/>
          </a:p>
        </p:txBody>
      </p:sp>
    </p:spTree>
    <p:extLst>
      <p:ext uri="{BB962C8B-B14F-4D97-AF65-F5344CB8AC3E}">
        <p14:creationId xmlns:p14="http://schemas.microsoft.com/office/powerpoint/2010/main" val="2174531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581C79A-154A-4D4A-B65B-FB44557ADAB5}" type="slidenum">
              <a:rPr lang="en-NZ" smtClean="0"/>
              <a:t>2</a:t>
            </a:fld>
            <a:endParaRPr lang="en-NZ"/>
          </a:p>
        </p:txBody>
      </p:sp>
    </p:spTree>
    <p:extLst>
      <p:ext uri="{BB962C8B-B14F-4D97-AF65-F5344CB8AC3E}">
        <p14:creationId xmlns:p14="http://schemas.microsoft.com/office/powerpoint/2010/main" val="2396012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Explain that you’ll now look at an example of a professional learning activity from Section 2, ‘Encouraging reflective thought and action’. </a:t>
            </a:r>
          </a:p>
          <a:p>
            <a:endParaRPr lang="en-US" b="0" i="0" dirty="0"/>
          </a:p>
          <a:p>
            <a:r>
              <a:rPr lang="en-US" b="0" i="0" dirty="0"/>
              <a:t>For this activity, participants will each need a copy of the book, or sharing a copy between two will work. If you don’t have enough copies for this, you’ll need to photocopy pages 28–29 in advance of the session.</a:t>
            </a:r>
          </a:p>
          <a:p>
            <a:endParaRPr lang="en-US" b="1" i="1" dirty="0"/>
          </a:p>
        </p:txBody>
      </p:sp>
      <p:sp>
        <p:nvSpPr>
          <p:cNvPr id="4" name="Slide Number Placeholder 3"/>
          <p:cNvSpPr>
            <a:spLocks noGrp="1"/>
          </p:cNvSpPr>
          <p:nvPr>
            <p:ph type="sldNum" sz="quarter" idx="5"/>
          </p:nvPr>
        </p:nvSpPr>
        <p:spPr/>
        <p:txBody>
          <a:bodyPr/>
          <a:lstStyle/>
          <a:p>
            <a:fld id="{9581C79A-154A-4D4A-B65B-FB44557ADAB5}" type="slidenum">
              <a:rPr lang="en-NZ" smtClean="0"/>
              <a:t>20</a:t>
            </a:fld>
            <a:endParaRPr lang="en-NZ"/>
          </a:p>
        </p:txBody>
      </p:sp>
    </p:spTree>
    <p:extLst>
      <p:ext uri="{BB962C8B-B14F-4D97-AF65-F5344CB8AC3E}">
        <p14:creationId xmlns:p14="http://schemas.microsoft.com/office/powerpoint/2010/main" val="3901206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00FF00"/>
                </a:highlight>
              </a:rPr>
              <a:t>Give participants 15–20 minutes for this activity – 2–3 minutes to read the two pages, and then 5–6 minutes per bullet on the slide. Prompt them to move onto the next bullet after about 7 and 12 minutes.</a:t>
            </a:r>
          </a:p>
        </p:txBody>
      </p:sp>
      <p:sp>
        <p:nvSpPr>
          <p:cNvPr id="4" name="Slide Number Placeholder 3"/>
          <p:cNvSpPr>
            <a:spLocks noGrp="1"/>
          </p:cNvSpPr>
          <p:nvPr>
            <p:ph type="sldNum" sz="quarter" idx="5"/>
          </p:nvPr>
        </p:nvSpPr>
        <p:spPr/>
        <p:txBody>
          <a:bodyPr/>
          <a:lstStyle/>
          <a:p>
            <a:fld id="{9581C79A-154A-4D4A-B65B-FB44557ADAB5}" type="slidenum">
              <a:rPr lang="en-NZ" smtClean="0"/>
              <a:t>21</a:t>
            </a:fld>
            <a:endParaRPr lang="en-NZ"/>
          </a:p>
        </p:txBody>
      </p:sp>
    </p:spTree>
    <p:extLst>
      <p:ext uri="{BB962C8B-B14F-4D97-AF65-F5344CB8AC3E}">
        <p14:creationId xmlns:p14="http://schemas.microsoft.com/office/powerpoint/2010/main" val="3991402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Explain that you’ll now briefly look at an example of links to additional information.</a:t>
            </a:r>
          </a:p>
        </p:txBody>
      </p:sp>
      <p:sp>
        <p:nvSpPr>
          <p:cNvPr id="4" name="Slide Number Placeholder 3"/>
          <p:cNvSpPr>
            <a:spLocks noGrp="1"/>
          </p:cNvSpPr>
          <p:nvPr>
            <p:ph type="sldNum" sz="quarter" idx="5"/>
          </p:nvPr>
        </p:nvSpPr>
        <p:spPr/>
        <p:txBody>
          <a:bodyPr/>
          <a:lstStyle/>
          <a:p>
            <a:fld id="{9581C79A-154A-4D4A-B65B-FB44557ADAB5}" type="slidenum">
              <a:rPr lang="en-NZ" smtClean="0"/>
              <a:t>22</a:t>
            </a:fld>
            <a:endParaRPr lang="en-NZ"/>
          </a:p>
        </p:txBody>
      </p:sp>
    </p:spTree>
    <p:extLst>
      <p:ext uri="{BB962C8B-B14F-4D97-AF65-F5344CB8AC3E}">
        <p14:creationId xmlns:p14="http://schemas.microsoft.com/office/powerpoint/2010/main" val="937540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00FF00"/>
                </a:highlight>
              </a:rPr>
              <a:t>Briefly take participants through this example of links to additional information. Explain that there are links like this for most of the key strategies in the book, and that to activate them, they’ll need to download and use the PDF of the book. Click on the link on this screen to show where you go to download the PDF.</a:t>
            </a:r>
          </a:p>
          <a:p>
            <a:endParaRPr lang="en-US" dirty="0">
              <a:highlight>
                <a:srgbClr val="00FF00"/>
              </a:highlight>
            </a:endParaRPr>
          </a:p>
          <a:p>
            <a:endParaRPr lang="en-US" i="0" baseline="0" dirty="0">
              <a:highlight>
                <a:srgbClr val="00FF00"/>
              </a:highlight>
            </a:endParaRPr>
          </a:p>
          <a:p>
            <a:endParaRPr lang="en-US" i="0" baseline="0" dirty="0">
              <a:highlight>
                <a:srgbClr val="00FF00"/>
              </a:highlight>
            </a:endParaRPr>
          </a:p>
          <a:p>
            <a:endParaRPr lang="en-AU" i="0" baseline="0" dirty="0"/>
          </a:p>
        </p:txBody>
      </p:sp>
      <p:sp>
        <p:nvSpPr>
          <p:cNvPr id="4" name="Slide Number Placeholder 3"/>
          <p:cNvSpPr>
            <a:spLocks noGrp="1"/>
          </p:cNvSpPr>
          <p:nvPr>
            <p:ph type="sldNum" sz="quarter" idx="5"/>
          </p:nvPr>
        </p:nvSpPr>
        <p:spPr/>
        <p:txBody>
          <a:bodyPr/>
          <a:lstStyle/>
          <a:p>
            <a:fld id="{9581C79A-154A-4D4A-B65B-FB44557ADAB5}" type="slidenum">
              <a:rPr lang="en-NZ" smtClean="0"/>
              <a:t>23</a:t>
            </a:fld>
            <a:endParaRPr lang="en-NZ"/>
          </a:p>
        </p:txBody>
      </p:sp>
    </p:spTree>
    <p:extLst>
      <p:ext uri="{BB962C8B-B14F-4D97-AF65-F5344CB8AC3E}">
        <p14:creationId xmlns:p14="http://schemas.microsoft.com/office/powerpoint/2010/main" val="1693005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Explain that the fifth section of the book supports teachers to reflect on their thinking, attitudes, values, and practices. </a:t>
            </a:r>
          </a:p>
          <a:p>
            <a:endParaRPr lang="en-NZ" dirty="0"/>
          </a:p>
          <a:p>
            <a:pPr marL="228600" indent="-228600">
              <a:buFont typeface="+mj-lt"/>
              <a:buAutoNum type="arabicPeriod"/>
            </a:pPr>
            <a:r>
              <a:rPr lang="en-NZ" dirty="0"/>
              <a:t>Reflection and inquiry support both teacher professional learning and the solution-focused, problem solving that improves outcomes for students.</a:t>
            </a:r>
          </a:p>
          <a:p>
            <a:pPr marL="228600" indent="-228600">
              <a:buFont typeface="+mj-lt"/>
              <a:buAutoNum type="arabicPeriod"/>
            </a:pPr>
            <a:endParaRPr lang="en-NZ" dirty="0"/>
          </a:p>
          <a:p>
            <a:pPr marL="228600" indent="-228600">
              <a:buFont typeface="+mj-lt"/>
              <a:buAutoNum type="arabicPeriod"/>
            </a:pPr>
            <a:r>
              <a:rPr lang="en-NZ" dirty="0"/>
              <a:t>The section encourages teachers to consider the kinds of evidence that could inform their inquiry into their own practice and into whole-school practices that support student well-being and positive behaviour.</a:t>
            </a:r>
          </a:p>
          <a:p>
            <a:pPr marL="228600" indent="-228600">
              <a:buFont typeface="+mj-lt"/>
              <a:buAutoNum type="arabicPeriod"/>
            </a:pPr>
            <a:endParaRPr lang="en-NZ" dirty="0"/>
          </a:p>
          <a:p>
            <a:pPr marL="228600" indent="-228600">
              <a:buFont typeface="+mj-lt"/>
              <a:buAutoNum type="arabicPeriod"/>
            </a:pPr>
            <a:r>
              <a:rPr lang="en-NZ" dirty="0"/>
              <a:t>The section provides strategies to help teachers understand and support students with challenging behaviour.</a:t>
            </a:r>
            <a:br>
              <a:rPr lang="en-NZ" dirty="0"/>
            </a:br>
            <a:endParaRPr lang="en-NZ" dirty="0"/>
          </a:p>
          <a:p>
            <a:pPr marL="228600" indent="-228600">
              <a:buFont typeface="+mj-lt"/>
              <a:buAutoNum type="arabicPeriod"/>
            </a:pPr>
            <a:r>
              <a:rPr lang="en-NZ" dirty="0"/>
              <a:t>  (&amp; 5) It includes questions to help teachers collaborate to problem solve challenging behaviour and to plan responses that will lead to positive behavioural change.</a:t>
            </a:r>
          </a:p>
        </p:txBody>
      </p:sp>
      <p:sp>
        <p:nvSpPr>
          <p:cNvPr id="4" name="Slide Number Placeholder 3"/>
          <p:cNvSpPr>
            <a:spLocks noGrp="1"/>
          </p:cNvSpPr>
          <p:nvPr>
            <p:ph type="sldNum" sz="quarter" idx="5"/>
          </p:nvPr>
        </p:nvSpPr>
        <p:spPr/>
        <p:txBody>
          <a:bodyPr/>
          <a:lstStyle/>
          <a:p>
            <a:fld id="{9581C79A-154A-4D4A-B65B-FB44557ADAB5}" type="slidenum">
              <a:rPr lang="en-NZ" smtClean="0"/>
              <a:t>24</a:t>
            </a:fld>
            <a:endParaRPr lang="en-NZ"/>
          </a:p>
        </p:txBody>
      </p:sp>
    </p:spTree>
    <p:extLst>
      <p:ext uri="{BB962C8B-B14F-4D97-AF65-F5344CB8AC3E}">
        <p14:creationId xmlns:p14="http://schemas.microsoft.com/office/powerpoint/2010/main" val="826914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we’ll now watch another of the videos that support the book. After watching it, reinforce how valuable many schools and teachers have found the questions on pages 59 and 60.</a:t>
            </a:r>
            <a:endParaRPr lang="en-AU" i="0" baseline="0" dirty="0"/>
          </a:p>
          <a:p>
            <a:endParaRPr lang="en-NZ" dirty="0"/>
          </a:p>
        </p:txBody>
      </p:sp>
      <p:sp>
        <p:nvSpPr>
          <p:cNvPr id="4" name="Slide Number Placeholder 3"/>
          <p:cNvSpPr>
            <a:spLocks noGrp="1"/>
          </p:cNvSpPr>
          <p:nvPr>
            <p:ph type="sldNum" sz="quarter" idx="5"/>
          </p:nvPr>
        </p:nvSpPr>
        <p:spPr/>
        <p:txBody>
          <a:bodyPr/>
          <a:lstStyle/>
          <a:p>
            <a:fld id="{9581C79A-154A-4D4A-B65B-FB44557ADAB5}" type="slidenum">
              <a:rPr lang="en-NZ" smtClean="0"/>
              <a:t>25</a:t>
            </a:fld>
            <a:endParaRPr lang="en-NZ"/>
          </a:p>
        </p:txBody>
      </p:sp>
    </p:spTree>
    <p:extLst>
      <p:ext uri="{BB962C8B-B14F-4D97-AF65-F5344CB8AC3E}">
        <p14:creationId xmlns:p14="http://schemas.microsoft.com/office/powerpoint/2010/main" val="3698110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Explain that section 5 contains a self-assessment tool that:</a:t>
            </a:r>
            <a:endParaRPr lang="en-US" sz="1200"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a:t>
            </a:r>
            <a:r>
              <a:rPr lang="en-AU" sz="1200" kern="1200" dirty="0" err="1">
                <a:solidFill>
                  <a:schemeClr val="tx1"/>
                </a:solidFill>
                <a:effectLst/>
                <a:latin typeface="+mn-lt"/>
                <a:ea typeface="+mn-ea"/>
                <a:cs typeface="+mn-cs"/>
              </a:rPr>
              <a:t>upports</a:t>
            </a:r>
            <a:r>
              <a:rPr lang="en-AU" sz="1200" kern="1200" dirty="0">
                <a:solidFill>
                  <a:schemeClr val="tx1"/>
                </a:solidFill>
                <a:effectLst/>
                <a:latin typeface="+mn-lt"/>
                <a:ea typeface="+mn-ea"/>
                <a:cs typeface="+mn-cs"/>
              </a:rPr>
              <a:t> teachers to examine their practice and reflect on the degree to which it includes effective, evidence-based strategies that promote positive behaviour</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is based on the strategies the book promotes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helps teachers to review their learning environment and the approaches they use that support inclusion, engagement, participation, and learning</a:t>
            </a:r>
            <a:endParaRPr lang="en-NZ"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teachers can use to reflect on their individual practice, possibly in collaboration with a colleague. For example, a colleague can support them to use the tool by observing them and providing specific feedback to help plan ways to strengthen their practice.</a:t>
            </a:r>
            <a:endParaRPr lang="en-NZ"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G</a:t>
            </a:r>
            <a:r>
              <a:rPr lang="en-US" baseline="0" dirty="0"/>
              <a:t>o online to </a:t>
            </a:r>
            <a:r>
              <a:rPr lang="en-NZ" sz="1200" dirty="0">
                <a:latin typeface="+mn-lt"/>
                <a:cs typeface="Calibri" panose="020F0502020204030204" pitchFamily="34" charset="0"/>
                <a:hlinkClick r:id="rId3"/>
              </a:rPr>
              <a:t>https://pb4l.tki.org.nz/PB4L-School-Wide/Support-material</a:t>
            </a:r>
            <a:r>
              <a:rPr lang="en-NZ" sz="1200" dirty="0">
                <a:latin typeface="+mn-lt"/>
                <a:cs typeface="Calibri" panose="020F0502020204030204" pitchFamily="34" charset="0"/>
              </a:rPr>
              <a:t> </a:t>
            </a:r>
            <a:r>
              <a:rPr lang="en-AU" sz="1200" b="0" kern="1200" dirty="0">
                <a:solidFill>
                  <a:schemeClr val="tx1"/>
                </a:solidFill>
                <a:effectLst/>
                <a:latin typeface="+mn-lt"/>
                <a:ea typeface="+mn-ea"/>
                <a:cs typeface="+mn-cs"/>
              </a:rPr>
              <a:t>to</a:t>
            </a:r>
            <a:r>
              <a:rPr lang="en-AU" sz="1200" b="1" kern="120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show how to access the tool and open it up to demonstrate how teachers can work in either the PDF or Word document and save a copy.  This supports them to compare results over several uses of the tool.</a:t>
            </a:r>
            <a:endParaRPr lang="en-NZ" dirty="0"/>
          </a:p>
        </p:txBody>
      </p:sp>
      <p:sp>
        <p:nvSpPr>
          <p:cNvPr id="4" name="Slide Number Placeholder 3"/>
          <p:cNvSpPr>
            <a:spLocks noGrp="1"/>
          </p:cNvSpPr>
          <p:nvPr>
            <p:ph type="sldNum" sz="quarter" idx="5"/>
          </p:nvPr>
        </p:nvSpPr>
        <p:spPr/>
        <p:txBody>
          <a:bodyPr/>
          <a:lstStyle/>
          <a:p>
            <a:fld id="{9581C79A-154A-4D4A-B65B-FB44557ADAB5}" type="slidenum">
              <a:rPr lang="en-NZ" smtClean="0"/>
              <a:t>26</a:t>
            </a:fld>
            <a:endParaRPr lang="en-NZ"/>
          </a:p>
        </p:txBody>
      </p:sp>
    </p:spTree>
    <p:extLst>
      <p:ext uri="{BB962C8B-B14F-4D97-AF65-F5344CB8AC3E}">
        <p14:creationId xmlns:p14="http://schemas.microsoft.com/office/powerpoint/2010/main" val="1962007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Wrap up the session:</a:t>
            </a:r>
          </a:p>
          <a:p>
            <a:pPr marL="171450" indent="-171450">
              <a:buFont typeface="Arial" panose="020B0604020202020204" pitchFamily="34" charset="0"/>
              <a:buChar char="•"/>
            </a:pPr>
            <a:r>
              <a:rPr lang="en-US" baseline="0" dirty="0"/>
              <a:t>if appropriate, explain that participants who teach in years 1–3 might want to check out </a:t>
            </a:r>
            <a:r>
              <a:rPr lang="en-US" i="1" baseline="0" dirty="0"/>
              <a:t>He </a:t>
            </a:r>
            <a:r>
              <a:rPr lang="en-US" i="1" baseline="0" dirty="0" err="1"/>
              <a:t>Māpuna</a:t>
            </a:r>
            <a:r>
              <a:rPr lang="en-US" i="1" baseline="0" dirty="0"/>
              <a:t> </a:t>
            </a:r>
            <a:r>
              <a:rPr lang="en-US" i="1" baseline="0" dirty="0" err="1"/>
              <a:t>te</a:t>
            </a:r>
            <a:r>
              <a:rPr lang="en-US" i="1" baseline="0" dirty="0"/>
              <a:t> </a:t>
            </a:r>
            <a:r>
              <a:rPr lang="en-US" i="1" baseline="0" dirty="0" err="1"/>
              <a:t>Tamaiti</a:t>
            </a:r>
            <a:r>
              <a:rPr lang="en-US" baseline="0" dirty="0"/>
              <a:t>, which is a companion resource also written by Tracy Rohan, for early learning services</a:t>
            </a:r>
          </a:p>
          <a:p>
            <a:pPr marL="171450" indent="-171450">
              <a:buFont typeface="Arial" panose="020B0604020202020204" pitchFamily="34" charset="0"/>
              <a:buChar char="•"/>
            </a:pPr>
            <a:r>
              <a:rPr lang="en-US" baseline="0" dirty="0"/>
              <a:t>wish them well as they explore </a:t>
            </a:r>
            <a:r>
              <a:rPr lang="en-US" i="1" baseline="0" dirty="0"/>
              <a:t>Teaching for Positive </a:t>
            </a:r>
            <a:r>
              <a:rPr lang="en-US" i="1" baseline="0" dirty="0" err="1"/>
              <a:t>Behaviour</a:t>
            </a:r>
            <a:r>
              <a:rPr lang="en-US" i="1" baseline="0" dirty="0"/>
              <a:t> </a:t>
            </a:r>
            <a:r>
              <a:rPr lang="en-US" baseline="0" dirty="0"/>
              <a:t>and use it in their day-to-day practice.</a:t>
            </a:r>
          </a:p>
          <a:p>
            <a:endParaRPr lang="en-US" dirty="0"/>
          </a:p>
        </p:txBody>
      </p:sp>
      <p:sp>
        <p:nvSpPr>
          <p:cNvPr id="4" name="Slide Number Placeholder 3"/>
          <p:cNvSpPr>
            <a:spLocks noGrp="1"/>
          </p:cNvSpPr>
          <p:nvPr>
            <p:ph type="sldNum" sz="quarter" idx="10"/>
          </p:nvPr>
        </p:nvSpPr>
        <p:spPr/>
        <p:txBody>
          <a:bodyPr/>
          <a:lstStyle/>
          <a:p>
            <a:fld id="{51234D50-6DE6-124E-9D6D-C81C949B96F3}" type="slidenum">
              <a:rPr lang="en-US" smtClean="0"/>
              <a:t>27</a:t>
            </a:fld>
            <a:endParaRPr lang="en-US"/>
          </a:p>
        </p:txBody>
      </p:sp>
    </p:spTree>
    <p:extLst>
      <p:ext uri="{BB962C8B-B14F-4D97-AF65-F5344CB8AC3E}">
        <p14:creationId xmlns:p14="http://schemas.microsoft.com/office/powerpoint/2010/main" val="2608448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 to use if you wish:</a:t>
            </a:r>
          </a:p>
          <a:p>
            <a:endParaRPr lang="en-US" dirty="0"/>
          </a:p>
          <a:p>
            <a:pPr marL="228600" indent="-228600">
              <a:buFont typeface="+mj-lt"/>
              <a:buAutoNum type="arabicPeriod"/>
            </a:pPr>
            <a:r>
              <a:rPr lang="en-US" dirty="0"/>
              <a:t>Tracy Rohan is a principal adviser in the Ministry of Education’s Christchurch office.</a:t>
            </a:r>
            <a:r>
              <a:rPr lang="en-US" baseline="0" dirty="0"/>
              <a:t> She is also the author of </a:t>
            </a:r>
            <a:r>
              <a:rPr lang="en-US" i="1" baseline="0" dirty="0"/>
              <a:t>He </a:t>
            </a:r>
            <a:r>
              <a:rPr lang="en-US" i="1" baseline="0" dirty="0" err="1"/>
              <a:t>Māpuna</a:t>
            </a:r>
            <a:r>
              <a:rPr lang="en-US" i="1" baseline="0" dirty="0"/>
              <a:t> </a:t>
            </a:r>
            <a:r>
              <a:rPr lang="en-US" i="1" baseline="0" dirty="0" err="1"/>
              <a:t>te</a:t>
            </a:r>
            <a:r>
              <a:rPr lang="en-US" i="1" baseline="0" dirty="0"/>
              <a:t> </a:t>
            </a:r>
            <a:r>
              <a:rPr lang="en-US" i="1" baseline="0" dirty="0" err="1"/>
              <a:t>Tamaiti</a:t>
            </a:r>
            <a:r>
              <a:rPr lang="en-US" i="1" baseline="0" dirty="0"/>
              <a:t>, </a:t>
            </a:r>
            <a:r>
              <a:rPr lang="en-US" baseline="0" dirty="0"/>
              <a:t>an equivalent (or ‘companion’) document to </a:t>
            </a:r>
            <a:r>
              <a:rPr lang="en-US" i="1" baseline="0" dirty="0"/>
              <a:t>Teaching for Positive Behaviour </a:t>
            </a:r>
            <a:r>
              <a:rPr lang="en-US" baseline="0" dirty="0"/>
              <a:t>for early learning services. This was published in 2019 and has been extremely well received across the country.</a:t>
            </a:r>
          </a:p>
          <a:p>
            <a:pPr marL="228600" indent="-228600">
              <a:buFont typeface="+mj-lt"/>
              <a:buAutoNum type="arabicPeriod"/>
            </a:pPr>
            <a:endParaRPr lang="en-US" b="0" i="0" baseline="0" dirty="0"/>
          </a:p>
          <a:p>
            <a:pPr marL="228600" indent="-228600">
              <a:buFont typeface="+mj-lt"/>
              <a:buAutoNum type="arabicPeriod"/>
            </a:pPr>
            <a:r>
              <a:rPr lang="en-US" b="0" i="0" baseline="0" dirty="0"/>
              <a:t>Nearly half of New Zealand schools and </a:t>
            </a:r>
            <a:r>
              <a:rPr lang="en-US" b="0" i="0" baseline="0" dirty="0" err="1"/>
              <a:t>kura</a:t>
            </a:r>
            <a:r>
              <a:rPr lang="en-US" b="0" i="0" baseline="0" dirty="0"/>
              <a:t> have PB4L-SW (Positive </a:t>
            </a:r>
            <a:r>
              <a:rPr lang="en-US" b="0" i="0" baseline="0" dirty="0" err="1"/>
              <a:t>Behaviour</a:t>
            </a:r>
            <a:r>
              <a:rPr lang="en-US" b="0" i="0" baseline="0" dirty="0"/>
              <a:t> for Learning – School-wide) in place. Teaching for Positive </a:t>
            </a:r>
            <a:r>
              <a:rPr lang="en-US" b="0" i="0" baseline="0" dirty="0" err="1"/>
              <a:t>Behaviour</a:t>
            </a:r>
            <a:r>
              <a:rPr lang="en-US" b="0" i="0" baseline="0" dirty="0"/>
              <a:t> is underpinned by the philosophy and approaches of PB4L-SW and has been written for the New Zealand context so that any school can use it to support teaching and learning.</a:t>
            </a:r>
            <a:br>
              <a:rPr lang="en-US" b="0" i="0" baseline="0" dirty="0"/>
            </a:br>
            <a:endParaRPr lang="en-US" b="0" i="0" baseline="0" dirty="0"/>
          </a:p>
          <a:p>
            <a:pPr marL="228600" indent="-228600">
              <a:buFont typeface="+mj-lt"/>
              <a:buAutoNum type="arabicPeriod"/>
            </a:pPr>
            <a:r>
              <a:rPr lang="en-US" b="0" i="0" baseline="0" dirty="0"/>
              <a:t>The accompanying videos are discussed in slide 5, and two of them are viewed during the presentation.</a:t>
            </a:r>
          </a:p>
          <a:p>
            <a:endParaRPr lang="en-US" dirty="0"/>
          </a:p>
          <a:p>
            <a:endParaRPr lang="en-NZ" dirty="0"/>
          </a:p>
        </p:txBody>
      </p:sp>
      <p:sp>
        <p:nvSpPr>
          <p:cNvPr id="4" name="Slide Number Placeholder 3"/>
          <p:cNvSpPr>
            <a:spLocks noGrp="1"/>
          </p:cNvSpPr>
          <p:nvPr>
            <p:ph type="sldNum" sz="quarter" idx="5"/>
          </p:nvPr>
        </p:nvSpPr>
        <p:spPr/>
        <p:txBody>
          <a:bodyPr/>
          <a:lstStyle/>
          <a:p>
            <a:fld id="{9581C79A-154A-4D4A-B65B-FB44557ADAB5}" type="slidenum">
              <a:rPr lang="en-NZ" smtClean="0"/>
              <a:t>3</a:t>
            </a:fld>
            <a:endParaRPr lang="en-NZ"/>
          </a:p>
        </p:txBody>
      </p:sp>
    </p:spTree>
    <p:extLst>
      <p:ext uri="{BB962C8B-B14F-4D97-AF65-F5344CB8AC3E}">
        <p14:creationId xmlns:p14="http://schemas.microsoft.com/office/powerpoint/2010/main" val="1416193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5"/>
          </p:nvPr>
        </p:nvSpPr>
        <p:spPr/>
        <p:txBody>
          <a:bodyPr/>
          <a:lstStyle/>
          <a:p>
            <a:fld id="{9581C79A-154A-4D4A-B65B-FB44557ADAB5}" type="slidenum">
              <a:rPr lang="en-NZ" smtClean="0"/>
              <a:t>4</a:t>
            </a:fld>
            <a:endParaRPr lang="en-NZ"/>
          </a:p>
        </p:txBody>
      </p:sp>
    </p:spTree>
    <p:extLst>
      <p:ext uri="{BB962C8B-B14F-4D97-AF65-F5344CB8AC3E}">
        <p14:creationId xmlns:p14="http://schemas.microsoft.com/office/powerpoint/2010/main" val="297163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Explain: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1. The book is the key resource. </a:t>
            </a:r>
            <a:r>
              <a:rPr lang="en-AU" sz="1200" b="0" kern="1200" dirty="0">
                <a:solidFill>
                  <a:schemeClr val="tx1"/>
                </a:solidFill>
                <a:effectLst/>
                <a:latin typeface="+mn-lt"/>
                <a:ea typeface="+mn-ea"/>
                <a:cs typeface="+mn-cs"/>
              </a:rPr>
              <a:t>It’s designed for you to dip in and out of, with key messages revisited in different ways throughout. </a:t>
            </a:r>
          </a:p>
          <a:p>
            <a:r>
              <a:rPr lang="en-US" b="0" dirty="0"/>
              <a:t>2. The self-assessment tool is designed to help you reflect on your practice and is especially helpful when used collaboratively with </a:t>
            </a:r>
            <a:r>
              <a:rPr lang="en-US" b="0" i="0" dirty="0"/>
              <a:t>one or more colleagues </a:t>
            </a:r>
            <a:r>
              <a:rPr lang="en-US" b="0" dirty="0"/>
              <a:t>who can observe and provide feedback on your practice.</a:t>
            </a:r>
            <a:endParaRPr lang="en-US" b="0" baseline="0" dirty="0"/>
          </a:p>
          <a:p>
            <a:r>
              <a:rPr lang="en-US" b="0" baseline="0" dirty="0"/>
              <a:t>3. The videos and </a:t>
            </a:r>
            <a:r>
              <a:rPr lang="en-US" b="0" baseline="0" dirty="0" err="1"/>
              <a:t>Powerpoint</a:t>
            </a:r>
            <a:r>
              <a:rPr lang="en-US" b="0" baseline="0" dirty="0"/>
              <a:t> are found on </a:t>
            </a:r>
            <a:r>
              <a:rPr lang="en-US" b="0" i="1" baseline="0" dirty="0"/>
              <a:t>TKI at https://pb4l.tki.org.nz/PB4L-School-Wide/Support-material </a:t>
            </a:r>
            <a:r>
              <a:rPr lang="en-US" b="0" baseline="0" dirty="0"/>
              <a:t>and are designed to support teachers to </a:t>
            </a:r>
            <a:r>
              <a:rPr lang="en-US" b="0" baseline="0" dirty="0" err="1"/>
              <a:t>familiarise</a:t>
            </a:r>
            <a:r>
              <a:rPr lang="en-US" b="0" baseline="0" dirty="0"/>
              <a:t> themselves with the resource. We’ll see some of the videos later on. </a:t>
            </a:r>
            <a:endParaRPr lang="en-US" b="0" dirty="0"/>
          </a:p>
          <a:p>
            <a:endParaRPr lang="en-NZ" dirty="0"/>
          </a:p>
        </p:txBody>
      </p:sp>
      <p:sp>
        <p:nvSpPr>
          <p:cNvPr id="4" name="Slide Number Placeholder 3"/>
          <p:cNvSpPr>
            <a:spLocks noGrp="1"/>
          </p:cNvSpPr>
          <p:nvPr>
            <p:ph type="sldNum" sz="quarter" idx="5"/>
          </p:nvPr>
        </p:nvSpPr>
        <p:spPr/>
        <p:txBody>
          <a:bodyPr/>
          <a:lstStyle/>
          <a:p>
            <a:fld id="{9581C79A-154A-4D4A-B65B-FB44557ADAB5}" type="slidenum">
              <a:rPr lang="en-NZ" smtClean="0"/>
              <a:t>5</a:t>
            </a:fld>
            <a:endParaRPr lang="en-NZ"/>
          </a:p>
        </p:txBody>
      </p:sp>
    </p:spTree>
    <p:extLst>
      <p:ext uri="{BB962C8B-B14F-4D97-AF65-F5344CB8AC3E}">
        <p14:creationId xmlns:p14="http://schemas.microsoft.com/office/powerpoint/2010/main" val="275774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i="0" kern="1200" dirty="0">
                <a:solidFill>
                  <a:schemeClr val="tx1"/>
                </a:solidFill>
                <a:effectLst/>
                <a:latin typeface="+mn-lt"/>
                <a:ea typeface="+mn-ea"/>
                <a:cs typeface="+mn-cs"/>
              </a:rPr>
              <a:t>Explain:</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AU" sz="1200" i="0" kern="1200" dirty="0">
                <a:solidFill>
                  <a:schemeClr val="tx1"/>
                </a:solidFill>
                <a:effectLst/>
                <a:latin typeface="+mn-lt"/>
                <a:ea typeface="+mn-ea"/>
                <a:cs typeface="+mn-cs"/>
              </a:rPr>
              <a:t>This resource is aligned with the New Zealand Curriculum </a:t>
            </a:r>
            <a:r>
              <a:rPr lang="en-AU" sz="1200" b="0" i="0" kern="1200" dirty="0">
                <a:solidFill>
                  <a:schemeClr val="tx1"/>
                </a:solidFill>
                <a:effectLst/>
                <a:latin typeface="+mn-lt"/>
                <a:ea typeface="+mn-ea"/>
                <a:cs typeface="+mn-cs"/>
              </a:rPr>
              <a:t>and its key competencies and recommended pedagogical approaches.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AU" sz="1200" b="0" i="0" kern="1200" dirty="0">
                <a:solidFill>
                  <a:schemeClr val="tx1"/>
                </a:solidFill>
                <a:effectLst/>
                <a:latin typeface="+mn-lt"/>
                <a:ea typeface="+mn-ea"/>
                <a:cs typeface="+mn-cs"/>
              </a:rPr>
              <a:t>This is a ‘tier one’ resource that explores preventative strategies that support all students and that are equally valuable across primary and secondary contexts.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NZ" sz="1200" b="0" i="0" kern="1200" baseline="0" dirty="0">
                <a:solidFill>
                  <a:schemeClr val="tx1"/>
                </a:solidFill>
                <a:effectLst/>
                <a:latin typeface="+mn-lt"/>
                <a:ea typeface="+mn-ea"/>
                <a:cs typeface="+mn-cs"/>
              </a:rPr>
              <a:t>C</a:t>
            </a:r>
            <a:r>
              <a:rPr lang="en-NZ" b="0" i="0" dirty="0"/>
              <a:t>ulturally responsive practices and inclusive pedagogies benefit all students and are central to this resource.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NZ" b="0" i="0" dirty="0"/>
              <a:t>The strategies in this resource will help to foster positive relationships between you and your students and among your students</a:t>
            </a:r>
            <a:r>
              <a:rPr lang="en-NZ" sz="1200" b="0" i="0" kern="1200" baseline="0" dirty="0">
                <a:solidFill>
                  <a:schemeClr val="tx1"/>
                </a:solidFill>
                <a:effectLst/>
                <a:latin typeface="+mn-lt"/>
                <a:ea typeface="+mn-ea"/>
                <a:cs typeface="+mn-cs"/>
              </a:rPr>
              <a:t>.</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NZ" sz="1200" b="0" i="0" kern="1200" baseline="0" dirty="0">
                <a:solidFill>
                  <a:schemeClr val="tx1"/>
                </a:solidFill>
                <a:effectLst/>
                <a:latin typeface="+mn-lt"/>
                <a:ea typeface="+mn-ea"/>
                <a:cs typeface="+mn-cs"/>
              </a:rPr>
              <a:t>The resource supports teachers to examine and improve the ways in which they support positive behaviour.</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NZ" sz="1200" b="0" i="0" kern="1200" baseline="0" dirty="0">
                <a:solidFill>
                  <a:schemeClr val="tx1"/>
                </a:solidFill>
                <a:effectLst/>
                <a:latin typeface="+mn-lt"/>
                <a:ea typeface="+mn-ea"/>
                <a:cs typeface="+mn-cs"/>
              </a:rPr>
              <a:t>It also offers strategies for inquiring into practice and collaborating with colleagues to solve problems and share </a:t>
            </a:r>
            <a:r>
              <a:rPr lang="en-US" sz="1200" b="0" i="0" kern="1200" baseline="0" dirty="0">
                <a:solidFill>
                  <a:schemeClr val="tx1"/>
                </a:solidFill>
                <a:effectLst/>
                <a:latin typeface="+mn-lt"/>
                <a:ea typeface="+mn-ea"/>
                <a:cs typeface="+mn-cs"/>
              </a:rPr>
              <a:t>what is learnt.</a:t>
            </a:r>
            <a:endParaRPr lang="en-AU" sz="1200" b="0" i="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5"/>
          </p:nvPr>
        </p:nvSpPr>
        <p:spPr/>
        <p:txBody>
          <a:bodyPr/>
          <a:lstStyle/>
          <a:p>
            <a:fld id="{9581C79A-154A-4D4A-B65B-FB44557ADAB5}" type="slidenum">
              <a:rPr lang="en-NZ" smtClean="0"/>
              <a:t>6</a:t>
            </a:fld>
            <a:endParaRPr lang="en-NZ"/>
          </a:p>
        </p:txBody>
      </p:sp>
    </p:spTree>
    <p:extLst>
      <p:ext uri="{BB962C8B-B14F-4D97-AF65-F5344CB8AC3E}">
        <p14:creationId xmlns:p14="http://schemas.microsoft.com/office/powerpoint/2010/main" val="4167438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Work through and unpack the diagram (from page 7):</a:t>
            </a:r>
          </a:p>
          <a:p>
            <a:endParaRPr lang="en-US" sz="1200" baseline="0" dirty="0"/>
          </a:p>
          <a:p>
            <a:pPr marL="228600" indent="-228600">
              <a:buAutoNum type="arabicPeriod"/>
            </a:pPr>
            <a:r>
              <a:rPr lang="en-US" sz="1200" baseline="0" dirty="0"/>
              <a:t>As already discussed, </a:t>
            </a:r>
            <a:r>
              <a:rPr lang="en-US" sz="1200" i="0" baseline="0" dirty="0"/>
              <a:t>the New Zealand Curriculum </a:t>
            </a:r>
            <a:r>
              <a:rPr lang="en-US" sz="1200" baseline="0" dirty="0"/>
              <a:t>is the foundation for this resource.</a:t>
            </a:r>
          </a:p>
          <a:p>
            <a:pPr marL="228600" indent="-228600">
              <a:buAutoNum type="arabicPeriod"/>
            </a:pPr>
            <a:endParaRPr lang="en-US" sz="1200" baseline="0" dirty="0"/>
          </a:p>
          <a:p>
            <a:pPr marL="228600" lvl="0" indent="-228600">
              <a:buFont typeface="+mj-lt"/>
              <a:buAutoNum type="arabicPeriod"/>
            </a:pPr>
            <a:r>
              <a:rPr lang="en-AU" sz="1200" kern="1200" dirty="0">
                <a:solidFill>
                  <a:schemeClr val="tx1"/>
                </a:solidFill>
                <a:effectLst/>
                <a:latin typeface="+mn-lt"/>
                <a:ea typeface="+mn-ea"/>
                <a:cs typeface="+mn-cs"/>
              </a:rPr>
              <a:t>The strategies promoted by the resource are grouped under four evidence-based teaching approaches from the curriculum (page 34) that have been shown consistently to have a “positive impact on student learning”: </a:t>
            </a:r>
            <a:r>
              <a:rPr lang="en-AU" sz="1200" i="1" kern="1200" dirty="0">
                <a:solidFill>
                  <a:schemeClr val="tx1"/>
                </a:solidFill>
                <a:effectLst/>
                <a:latin typeface="+mn-lt"/>
                <a:ea typeface="+mn-ea"/>
                <a:cs typeface="+mn-cs"/>
              </a:rPr>
              <a:t>Creating a supportive learning environment</a:t>
            </a:r>
            <a:r>
              <a:rPr lang="en-AU" sz="1200" i="0" kern="1200" dirty="0">
                <a:solidFill>
                  <a:schemeClr val="tx1"/>
                </a:solidFill>
                <a:effectLst/>
                <a:latin typeface="+mn-lt"/>
                <a:ea typeface="+mn-ea"/>
                <a:cs typeface="+mn-cs"/>
              </a:rPr>
              <a:t>;</a:t>
            </a:r>
            <a:r>
              <a:rPr lang="en-AU" sz="1200" i="1" kern="1200" dirty="0">
                <a:solidFill>
                  <a:schemeClr val="tx1"/>
                </a:solidFill>
                <a:effectLst/>
                <a:latin typeface="+mn-lt"/>
                <a:ea typeface="+mn-ea"/>
                <a:cs typeface="+mn-cs"/>
              </a:rPr>
              <a:t> Encouraging reflective thought and action</a:t>
            </a:r>
            <a:r>
              <a:rPr lang="en-AU" sz="1200" i="0" kern="1200" dirty="0">
                <a:solidFill>
                  <a:schemeClr val="tx1"/>
                </a:solidFill>
                <a:effectLst/>
                <a:latin typeface="+mn-lt"/>
                <a:ea typeface="+mn-ea"/>
                <a:cs typeface="+mn-cs"/>
              </a:rPr>
              <a:t>;</a:t>
            </a:r>
            <a:r>
              <a:rPr lang="en-AU" sz="1200" i="1" kern="1200" dirty="0">
                <a:solidFill>
                  <a:schemeClr val="tx1"/>
                </a:solidFill>
                <a:effectLst/>
                <a:latin typeface="+mn-lt"/>
                <a:ea typeface="+mn-ea"/>
                <a:cs typeface="+mn-cs"/>
              </a:rPr>
              <a:t> Facilitating shared learning; </a:t>
            </a:r>
            <a:r>
              <a:rPr lang="en-AU" sz="1200" i="0" kern="1200" dirty="0">
                <a:solidFill>
                  <a:schemeClr val="tx1"/>
                </a:solidFill>
                <a:effectLst/>
                <a:latin typeface="+mn-lt"/>
                <a:ea typeface="+mn-ea"/>
                <a:cs typeface="+mn-cs"/>
              </a:rPr>
              <a:t>and </a:t>
            </a:r>
            <a:r>
              <a:rPr lang="en-AU" sz="1200" i="1" kern="1200" dirty="0">
                <a:solidFill>
                  <a:schemeClr val="tx1"/>
                </a:solidFill>
                <a:effectLst/>
                <a:latin typeface="+mn-lt"/>
                <a:ea typeface="+mn-ea"/>
                <a:cs typeface="+mn-cs"/>
              </a:rPr>
              <a:t>Providing sufficient opportunities to learn.</a:t>
            </a:r>
            <a:endParaRPr lang="en-AU" sz="1200" kern="1200" dirty="0">
              <a:solidFill>
                <a:schemeClr val="tx1"/>
              </a:solidFill>
              <a:effectLst/>
              <a:latin typeface="+mn-lt"/>
              <a:ea typeface="+mn-ea"/>
              <a:cs typeface="+mn-cs"/>
            </a:endParaRPr>
          </a:p>
          <a:p>
            <a:pPr marL="228600" lvl="0" indent="-228600">
              <a:buFont typeface="+mj-lt"/>
              <a:buAutoNum type="arabicPeriod"/>
            </a:pPr>
            <a:endParaRPr lang="en-AU" sz="1200" kern="1200" dirty="0">
              <a:solidFill>
                <a:schemeClr val="tx1"/>
              </a:solidFill>
              <a:effectLst/>
              <a:latin typeface="+mn-lt"/>
              <a:ea typeface="+mn-ea"/>
              <a:cs typeface="+mn-cs"/>
            </a:endParaRPr>
          </a:p>
          <a:p>
            <a:pPr marL="228600" lvl="0" indent="-228600">
              <a:buFont typeface="+mj-lt"/>
              <a:buAutoNum type="arabicPeriod"/>
            </a:pPr>
            <a:r>
              <a:rPr lang="en-NZ" sz="1200" i="0" kern="1200" dirty="0">
                <a:solidFill>
                  <a:schemeClr val="tx1"/>
                </a:solidFill>
                <a:effectLst/>
                <a:latin typeface="+mn-lt"/>
                <a:ea typeface="+mn-ea"/>
                <a:cs typeface="+mn-cs"/>
              </a:rPr>
              <a:t>The four elements around the outside of the diagram – </a:t>
            </a:r>
            <a:r>
              <a:rPr lang="en-NZ" sz="1200" i="1" kern="1200" dirty="0">
                <a:solidFill>
                  <a:schemeClr val="tx1"/>
                </a:solidFill>
                <a:effectLst/>
                <a:latin typeface="+mn-lt"/>
                <a:ea typeface="+mn-ea"/>
                <a:cs typeface="+mn-cs"/>
              </a:rPr>
              <a:t>Culturally responsive practices, Caring relationships, Inclusive pedagogies, </a:t>
            </a:r>
            <a:r>
              <a:rPr lang="en-NZ" sz="1200" i="0" kern="1200" dirty="0">
                <a:solidFill>
                  <a:schemeClr val="tx1"/>
                </a:solidFill>
                <a:effectLst/>
                <a:latin typeface="+mn-lt"/>
                <a:ea typeface="+mn-ea"/>
                <a:cs typeface="+mn-cs"/>
              </a:rPr>
              <a:t>and </a:t>
            </a:r>
            <a:r>
              <a:rPr lang="en-NZ" sz="1200" i="1" kern="1200" dirty="0">
                <a:solidFill>
                  <a:schemeClr val="tx1"/>
                </a:solidFill>
                <a:effectLst/>
                <a:latin typeface="+mn-lt"/>
                <a:ea typeface="+mn-ea"/>
                <a:cs typeface="+mn-cs"/>
              </a:rPr>
              <a:t>Inquiry and problem solving – </a:t>
            </a:r>
            <a:r>
              <a:rPr lang="en-NZ" sz="1200" i="0" kern="1200" dirty="0">
                <a:solidFill>
                  <a:schemeClr val="tx1"/>
                </a:solidFill>
                <a:effectLst/>
                <a:latin typeface="+mn-lt"/>
                <a:ea typeface="+mn-ea"/>
                <a:cs typeface="+mn-cs"/>
              </a:rPr>
              <a:t>underpin the four teaching approaches. They support you to increase engagement and maximise students’ learning and are unpacked in the introduction to the book.</a:t>
            </a:r>
            <a:endParaRPr lang="en-US" sz="1200" dirty="0"/>
          </a:p>
          <a:p>
            <a:endParaRPr lang="en-NZ" sz="1200" dirty="0"/>
          </a:p>
        </p:txBody>
      </p:sp>
      <p:sp>
        <p:nvSpPr>
          <p:cNvPr id="4" name="Slide Number Placeholder 3"/>
          <p:cNvSpPr>
            <a:spLocks noGrp="1"/>
          </p:cNvSpPr>
          <p:nvPr>
            <p:ph type="sldNum" sz="quarter" idx="5"/>
          </p:nvPr>
        </p:nvSpPr>
        <p:spPr/>
        <p:txBody>
          <a:bodyPr/>
          <a:lstStyle/>
          <a:p>
            <a:fld id="{9581C79A-154A-4D4A-B65B-FB44557ADAB5}" type="slidenum">
              <a:rPr lang="en-NZ" smtClean="0"/>
              <a:t>7</a:t>
            </a:fld>
            <a:endParaRPr lang="en-NZ"/>
          </a:p>
        </p:txBody>
      </p:sp>
    </p:spTree>
    <p:extLst>
      <p:ext uri="{BB962C8B-B14F-4D97-AF65-F5344CB8AC3E}">
        <p14:creationId xmlns:p14="http://schemas.microsoft.com/office/powerpoint/2010/main" val="4083320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Explain that the structure of the book </a:t>
            </a:r>
            <a:r>
              <a:rPr lang="en-NZ" sz="1200" b="0" i="0" dirty="0"/>
              <a:t>mirrors the framework on the previous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dirty="0"/>
              <a:t>It has an introduction and four main sections corresponding to the four effective pedagogies of the book’s framework (and from the NZC), plus a fifth section to assist teachers to reflect on their practice and to collaborate to share information and solve problems.</a:t>
            </a:r>
          </a:p>
        </p:txBody>
      </p:sp>
      <p:sp>
        <p:nvSpPr>
          <p:cNvPr id="4" name="Slide Number Placeholder 3"/>
          <p:cNvSpPr>
            <a:spLocks noGrp="1"/>
          </p:cNvSpPr>
          <p:nvPr>
            <p:ph type="sldNum" sz="quarter" idx="5"/>
          </p:nvPr>
        </p:nvSpPr>
        <p:spPr/>
        <p:txBody>
          <a:bodyPr/>
          <a:lstStyle/>
          <a:p>
            <a:fld id="{9581C79A-154A-4D4A-B65B-FB44557ADAB5}" type="slidenum">
              <a:rPr lang="en-NZ" smtClean="0"/>
              <a:t>8</a:t>
            </a:fld>
            <a:endParaRPr lang="en-NZ"/>
          </a:p>
        </p:txBody>
      </p:sp>
    </p:spTree>
    <p:extLst>
      <p:ext uri="{BB962C8B-B14F-4D97-AF65-F5344CB8AC3E}">
        <p14:creationId xmlns:p14="http://schemas.microsoft.com/office/powerpoint/2010/main" val="490757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noProof="0" dirty="0"/>
              <a:t>IMPORTANT – CHOOSE FROM </a:t>
            </a:r>
            <a:r>
              <a:rPr lang="en-NZ" u="sng" noProof="0" dirty="0"/>
              <a:t>EITHER</a:t>
            </a:r>
            <a:r>
              <a:rPr lang="en-NZ" noProof="0" dirty="0"/>
              <a:t> THIS </a:t>
            </a:r>
            <a:r>
              <a:rPr lang="en-NZ" u="sng" noProof="0" dirty="0"/>
              <a:t>OR</a:t>
            </a:r>
            <a:r>
              <a:rPr lang="en-NZ" noProof="0" dirty="0"/>
              <a:t> THE NEXT SLIDE, DEPENDING ON WHICH VIDEO WILL BEST SUIT YOUR AUDIENCE. (THE TWO VIDEOS ARE VERY SIMILAR, SO IT WON’T WORK TO WATCH BOTH, REGARDLESS OF YOUR AUDIENCE.)</a:t>
            </a:r>
          </a:p>
          <a:p>
            <a:endParaRPr lang="en-NZ" noProof="0" dirty="0"/>
          </a:p>
          <a:p>
            <a:r>
              <a:rPr lang="en-NZ" noProof="0" dirty="0"/>
              <a:t>Explain</a:t>
            </a:r>
            <a:r>
              <a:rPr lang="en-NZ" baseline="0" noProof="0" dirty="0"/>
              <a:t> that we’ll now</a:t>
            </a:r>
            <a:r>
              <a:rPr lang="en-NZ" noProof="0" dirty="0"/>
              <a:t> look at one</a:t>
            </a:r>
            <a:r>
              <a:rPr lang="en-NZ" baseline="0" noProof="0" dirty="0"/>
              <a:t> of the four </a:t>
            </a:r>
            <a:r>
              <a:rPr lang="en-NZ" b="0" i="0" baseline="0" noProof="0" dirty="0"/>
              <a:t>videos</a:t>
            </a:r>
            <a:r>
              <a:rPr lang="en-NZ" b="0" i="0" noProof="0" dirty="0"/>
              <a:t>. The presenters are the author, Tracy Rohan, and Richard </a:t>
            </a:r>
            <a:r>
              <a:rPr lang="en-NZ" b="0" i="0" noProof="0" dirty="0" err="1"/>
              <a:t>Busfield</a:t>
            </a:r>
            <a:r>
              <a:rPr lang="en-NZ" b="0" i="0" noProof="0" dirty="0"/>
              <a:t>, who has used </a:t>
            </a:r>
            <a:r>
              <a:rPr lang="en-NZ" b="0" i="1" noProof="0" dirty="0"/>
              <a:t>Teaching for Positive Behaviour </a:t>
            </a:r>
            <a:r>
              <a:rPr lang="en-NZ" b="0" i="0" noProof="0" dirty="0"/>
              <a:t>extensively with schools in Canterbury. </a:t>
            </a:r>
          </a:p>
          <a:p>
            <a:endParaRPr lang="en-US" baseline="0" dirty="0"/>
          </a:p>
          <a:p>
            <a:r>
              <a:rPr lang="en-US" baseline="0" dirty="0"/>
              <a:t>After watching the video, allow participants a few minutes to discuss their responses to it </a:t>
            </a:r>
            <a:r>
              <a:rPr lang="mr-IN" baseline="0" dirty="0"/>
              <a:t>–</a:t>
            </a:r>
            <a:r>
              <a:rPr lang="en-US" baseline="0" dirty="0"/>
              <a:t> what they learnt from it, what was new or familiar to them, and any points that particularly struck them.  (If </a:t>
            </a:r>
            <a:r>
              <a:rPr lang="en-US" b="0" i="0" baseline="0" dirty="0"/>
              <a:t>you are working with a small group, do this as a whole. If a large group (more than about 6), split into smaller groups.)</a:t>
            </a:r>
          </a:p>
          <a:p>
            <a:endParaRPr lang="en-US" dirty="0"/>
          </a:p>
          <a:p>
            <a:endParaRPr lang="en-NZ" dirty="0"/>
          </a:p>
        </p:txBody>
      </p:sp>
      <p:sp>
        <p:nvSpPr>
          <p:cNvPr id="4" name="Slide Number Placeholder 3"/>
          <p:cNvSpPr>
            <a:spLocks noGrp="1"/>
          </p:cNvSpPr>
          <p:nvPr>
            <p:ph type="sldNum" sz="quarter" idx="5"/>
          </p:nvPr>
        </p:nvSpPr>
        <p:spPr/>
        <p:txBody>
          <a:bodyPr/>
          <a:lstStyle/>
          <a:p>
            <a:fld id="{9581C79A-154A-4D4A-B65B-FB44557ADAB5}" type="slidenum">
              <a:rPr lang="en-NZ" smtClean="0"/>
              <a:t>9</a:t>
            </a:fld>
            <a:endParaRPr lang="en-NZ"/>
          </a:p>
        </p:txBody>
      </p:sp>
    </p:spTree>
    <p:extLst>
      <p:ext uri="{BB962C8B-B14F-4D97-AF65-F5344CB8AC3E}">
        <p14:creationId xmlns:p14="http://schemas.microsoft.com/office/powerpoint/2010/main" val="358403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51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13E011-6D0A-484E-A869-0D105FB86551}" type="datetimeFigureOut">
              <a:rPr lang="en-NZ" smtClean="0"/>
              <a:t>18/12/20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BD782FE-36DC-4CF6-B16D-D6CC50BDDC71}" type="slidenum">
              <a:rPr lang="en-NZ" smtClean="0"/>
              <a:t>‹#›</a:t>
            </a:fld>
            <a:endParaRPr lang="en-NZ"/>
          </a:p>
        </p:txBody>
      </p:sp>
    </p:spTree>
    <p:extLst>
      <p:ext uri="{BB962C8B-B14F-4D97-AF65-F5344CB8AC3E}">
        <p14:creationId xmlns:p14="http://schemas.microsoft.com/office/powerpoint/2010/main" val="94708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13E011-6D0A-484E-A869-0D105FB86551}" type="datetimeFigureOut">
              <a:rPr lang="en-NZ" smtClean="0"/>
              <a:t>18/12/20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BD782FE-36DC-4CF6-B16D-D6CC50BDDC71}" type="slidenum">
              <a:rPr lang="en-NZ" smtClean="0"/>
              <a:t>‹#›</a:t>
            </a:fld>
            <a:endParaRPr lang="en-NZ"/>
          </a:p>
        </p:txBody>
      </p:sp>
    </p:spTree>
    <p:extLst>
      <p:ext uri="{BB962C8B-B14F-4D97-AF65-F5344CB8AC3E}">
        <p14:creationId xmlns:p14="http://schemas.microsoft.com/office/powerpoint/2010/main" val="282426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13E011-6D0A-484E-A869-0D105FB86551}" type="datetimeFigureOut">
              <a:rPr lang="en-NZ" smtClean="0"/>
              <a:t>18/12/20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BD782FE-36DC-4CF6-B16D-D6CC50BDDC71}" type="slidenum">
              <a:rPr lang="en-NZ" smtClean="0"/>
              <a:t>‹#›</a:t>
            </a:fld>
            <a:endParaRPr lang="en-NZ"/>
          </a:p>
        </p:txBody>
      </p:sp>
    </p:spTree>
    <p:extLst>
      <p:ext uri="{BB962C8B-B14F-4D97-AF65-F5344CB8AC3E}">
        <p14:creationId xmlns:p14="http://schemas.microsoft.com/office/powerpoint/2010/main" val="1628484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13E011-6D0A-484E-A869-0D105FB86551}" type="datetimeFigureOut">
              <a:rPr lang="en-NZ" smtClean="0"/>
              <a:t>18/12/20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3BD782FE-36DC-4CF6-B16D-D6CC50BDDC71}" type="slidenum">
              <a:rPr lang="en-NZ" smtClean="0"/>
              <a:t>‹#›</a:t>
            </a:fld>
            <a:endParaRPr lang="en-NZ"/>
          </a:p>
        </p:txBody>
      </p:sp>
    </p:spTree>
    <p:extLst>
      <p:ext uri="{BB962C8B-B14F-4D97-AF65-F5344CB8AC3E}">
        <p14:creationId xmlns:p14="http://schemas.microsoft.com/office/powerpoint/2010/main" val="3101661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13E011-6D0A-484E-A869-0D105FB86551}" type="datetimeFigureOut">
              <a:rPr lang="en-NZ" smtClean="0"/>
              <a:t>18/12/20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3BD782FE-36DC-4CF6-B16D-D6CC50BDDC71}" type="slidenum">
              <a:rPr lang="en-NZ" smtClean="0"/>
              <a:t>‹#›</a:t>
            </a:fld>
            <a:endParaRPr lang="en-NZ"/>
          </a:p>
        </p:txBody>
      </p:sp>
    </p:spTree>
    <p:extLst>
      <p:ext uri="{BB962C8B-B14F-4D97-AF65-F5344CB8AC3E}">
        <p14:creationId xmlns:p14="http://schemas.microsoft.com/office/powerpoint/2010/main" val="1785485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3E011-6D0A-484E-A869-0D105FB86551}" type="datetimeFigureOut">
              <a:rPr lang="en-NZ" smtClean="0"/>
              <a:t>18/12/20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BD782FE-36DC-4CF6-B16D-D6CC50BDDC71}" type="slidenum">
              <a:rPr lang="en-NZ" smtClean="0"/>
              <a:t>‹#›</a:t>
            </a:fld>
            <a:endParaRPr lang="en-NZ"/>
          </a:p>
        </p:txBody>
      </p:sp>
    </p:spTree>
    <p:extLst>
      <p:ext uri="{BB962C8B-B14F-4D97-AF65-F5344CB8AC3E}">
        <p14:creationId xmlns:p14="http://schemas.microsoft.com/office/powerpoint/2010/main" val="1172374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B13E011-6D0A-484E-A869-0D105FB86551}" type="datetimeFigureOut">
              <a:rPr lang="en-NZ" smtClean="0"/>
              <a:t>18/12/20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BD782FE-36DC-4CF6-B16D-D6CC50BDDC71}" type="slidenum">
              <a:rPr lang="en-NZ" smtClean="0"/>
              <a:t>‹#›</a:t>
            </a:fld>
            <a:endParaRPr lang="en-NZ"/>
          </a:p>
        </p:txBody>
      </p:sp>
    </p:spTree>
    <p:extLst>
      <p:ext uri="{BB962C8B-B14F-4D97-AF65-F5344CB8AC3E}">
        <p14:creationId xmlns:p14="http://schemas.microsoft.com/office/powerpoint/2010/main" val="862121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B13E011-6D0A-484E-A869-0D105FB86551}" type="datetimeFigureOut">
              <a:rPr lang="en-NZ" smtClean="0"/>
              <a:t>18/12/20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BD782FE-36DC-4CF6-B16D-D6CC50BDDC71}" type="slidenum">
              <a:rPr lang="en-NZ" smtClean="0"/>
              <a:t>‹#›</a:t>
            </a:fld>
            <a:endParaRPr lang="en-NZ"/>
          </a:p>
        </p:txBody>
      </p:sp>
    </p:spTree>
    <p:extLst>
      <p:ext uri="{BB962C8B-B14F-4D97-AF65-F5344CB8AC3E}">
        <p14:creationId xmlns:p14="http://schemas.microsoft.com/office/powerpoint/2010/main" val="336287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13E011-6D0A-484E-A869-0D105FB86551}" type="datetimeFigureOut">
              <a:rPr lang="en-NZ" smtClean="0"/>
              <a:t>18/12/20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BD782FE-36DC-4CF6-B16D-D6CC50BDDC71}" type="slidenum">
              <a:rPr lang="en-NZ" smtClean="0"/>
              <a:t>‹#›</a:t>
            </a:fld>
            <a:endParaRPr lang="en-NZ"/>
          </a:p>
        </p:txBody>
      </p:sp>
    </p:spTree>
    <p:extLst>
      <p:ext uri="{BB962C8B-B14F-4D97-AF65-F5344CB8AC3E}">
        <p14:creationId xmlns:p14="http://schemas.microsoft.com/office/powerpoint/2010/main" val="3800263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13E011-6D0A-484E-A869-0D105FB86551}" type="datetimeFigureOut">
              <a:rPr lang="en-NZ" smtClean="0"/>
              <a:t>18/12/20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BD782FE-36DC-4CF6-B16D-D6CC50BDDC71}" type="slidenum">
              <a:rPr lang="en-NZ" smtClean="0"/>
              <a:t>‹#›</a:t>
            </a:fld>
            <a:endParaRPr lang="en-NZ"/>
          </a:p>
        </p:txBody>
      </p:sp>
    </p:spTree>
    <p:extLst>
      <p:ext uri="{BB962C8B-B14F-4D97-AF65-F5344CB8AC3E}">
        <p14:creationId xmlns:p14="http://schemas.microsoft.com/office/powerpoint/2010/main" val="390446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irst slide">
    <p:bg>
      <p:bgPr>
        <a:solidFill>
          <a:schemeClr val="tx1">
            <a:alpha val="0"/>
          </a:schemeClr>
        </a:solidFill>
        <a:effectLst/>
      </p:bgPr>
    </p:bg>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051D4D3-66A8-0A42-AF29-0B7C2030F5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63965" cy="5143500"/>
          </a:xfrm>
          <a:prstGeom prst="rect">
            <a:avLst/>
          </a:prstGeom>
        </p:spPr>
      </p:pic>
    </p:spTree>
    <p:extLst>
      <p:ext uri="{BB962C8B-B14F-4D97-AF65-F5344CB8AC3E}">
        <p14:creationId xmlns:p14="http://schemas.microsoft.com/office/powerpoint/2010/main" val="15804708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903">
          <p15:clr>
            <a:srgbClr val="FBAE40"/>
          </p15:clr>
        </p15:guide>
        <p15:guide id="2" orient="horz" pos="2958">
          <p15:clr>
            <a:srgbClr val="FBAE40"/>
          </p15:clr>
        </p15:guide>
        <p15:guide id="3" pos="5488">
          <p15:clr>
            <a:srgbClr val="FBAE40"/>
          </p15:clr>
        </p15:guide>
        <p15:guide id="4" orient="horz" pos="282">
          <p15:clr>
            <a:srgbClr val="FBAE40"/>
          </p15:clr>
        </p15:guide>
        <p15:guide id="5" orient="horz" pos="16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slide">
    <p:bg>
      <p:bgPr>
        <a:solidFill>
          <a:schemeClr val="tx1">
            <a:alpha val="0"/>
          </a:schemeClr>
        </a:solidFill>
        <a:effectLst/>
      </p:bgPr>
    </p:bg>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051D4D3-66A8-0A42-AF29-0B7C2030F5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63965" cy="5143500"/>
          </a:xfrm>
          <a:prstGeom prst="rect">
            <a:avLst/>
          </a:prstGeom>
        </p:spPr>
      </p:pic>
    </p:spTree>
    <p:extLst>
      <p:ext uri="{BB962C8B-B14F-4D97-AF65-F5344CB8AC3E}">
        <p14:creationId xmlns:p14="http://schemas.microsoft.com/office/powerpoint/2010/main" val="35926006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903">
          <p15:clr>
            <a:srgbClr val="FBAE40"/>
          </p15:clr>
        </p15:guide>
        <p15:guide id="2" orient="horz" pos="2958">
          <p15:clr>
            <a:srgbClr val="FBAE40"/>
          </p15:clr>
        </p15:guide>
        <p15:guide id="3" pos="5488">
          <p15:clr>
            <a:srgbClr val="FBAE40"/>
          </p15:clr>
        </p15:guide>
        <p15:guide id="4" orient="horz" pos="305" userDrawn="1">
          <p15:clr>
            <a:srgbClr val="FBAE40"/>
          </p15:clr>
        </p15:guide>
        <p15:guide id="5" orient="horz" pos="16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343658"/>
      </p:ext>
    </p:extLst>
  </p:cSld>
  <p:clrMapOvr>
    <a:masterClrMapping/>
  </p:clrMapOvr>
  <p:extLst>
    <p:ext uri="{DCECCB84-F9BA-43D5-87BE-67443E8EF086}">
      <p15:sldGuideLst xmlns:p15="http://schemas.microsoft.com/office/powerpoint/2012/main">
        <p15:guide id="1" pos="272">
          <p15:clr>
            <a:srgbClr val="FBAE40"/>
          </p15:clr>
        </p15:guide>
        <p15:guide id="2" pos="5488">
          <p15:clr>
            <a:srgbClr val="FBAE40"/>
          </p15:clr>
        </p15:guide>
        <p15:guide id="3" orient="horz" pos="2958">
          <p15:clr>
            <a:srgbClr val="FBAE40"/>
          </p15:clr>
        </p15:guide>
        <p15:guide id="4" pos="2880">
          <p15:clr>
            <a:srgbClr val="FBAE40"/>
          </p15:clr>
        </p15:guide>
        <p15:guide id="6" orient="horz" pos="1620">
          <p15:clr>
            <a:srgbClr val="FBAE40"/>
          </p15:clr>
        </p15:guide>
        <p15:guide id="7" orient="horz" pos="28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pic>
        <p:nvPicPr>
          <p:cNvPr id="4" name="Picture 3" descr="A picture containing orange, indoor, building, holding&#10;&#10;Description automatically generated">
            <a:extLst>
              <a:ext uri="{FF2B5EF4-FFF2-40B4-BE49-F238E27FC236}">
                <a16:creationId xmlns:a16="http://schemas.microsoft.com/office/drawing/2014/main" id="{ADCC8AFF-EC2E-9D4B-AF62-932BC1BB52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83514807"/>
      </p:ext>
    </p:extLst>
  </p:cSld>
  <p:clrMapOvr>
    <a:masterClrMapping/>
  </p:clrMapOvr>
  <p:extLst>
    <p:ext uri="{DCECCB84-F9BA-43D5-87BE-67443E8EF086}">
      <p15:sldGuideLst xmlns:p15="http://schemas.microsoft.com/office/powerpoint/2012/main">
        <p15:guide id="1" pos="272">
          <p15:clr>
            <a:srgbClr val="FBAE40"/>
          </p15:clr>
        </p15:guide>
        <p15:guide id="2" pos="5488">
          <p15:clr>
            <a:srgbClr val="FBAE40"/>
          </p15:clr>
        </p15:guide>
        <p15:guide id="3" orient="horz" pos="2958">
          <p15:clr>
            <a:srgbClr val="FBAE40"/>
          </p15:clr>
        </p15:guide>
        <p15:guide id="4" pos="2880">
          <p15:clr>
            <a:srgbClr val="FBAE40"/>
          </p15:clr>
        </p15:guide>
        <p15:guide id="6" orient="horz" pos="1620" userDrawn="1">
          <p15:clr>
            <a:srgbClr val="FBAE40"/>
          </p15:clr>
        </p15:guide>
        <p15:guide id="7" orient="horz" pos="28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DA1100-9DB2-D74D-B2B4-7D6F71BA2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066800"/>
          </a:xfrm>
          <a:prstGeom prst="rect">
            <a:avLst/>
          </a:prstGeom>
        </p:spPr>
      </p:pic>
    </p:spTree>
    <p:extLst>
      <p:ext uri="{BB962C8B-B14F-4D97-AF65-F5344CB8AC3E}">
        <p14:creationId xmlns:p14="http://schemas.microsoft.com/office/powerpoint/2010/main" val="3844918878"/>
      </p:ext>
    </p:extLst>
  </p:cSld>
  <p:clrMapOvr>
    <a:masterClrMapping/>
  </p:clrMapOvr>
  <p:extLst>
    <p:ext uri="{DCECCB84-F9BA-43D5-87BE-67443E8EF086}">
      <p15:sldGuideLst xmlns:p15="http://schemas.microsoft.com/office/powerpoint/2012/main">
        <p15:guide id="1" pos="272">
          <p15:clr>
            <a:srgbClr val="FBAE40"/>
          </p15:clr>
        </p15:guide>
        <p15:guide id="2" pos="5488">
          <p15:clr>
            <a:srgbClr val="FBAE40"/>
          </p15:clr>
        </p15:guide>
        <p15:guide id="3" orient="horz" pos="2958">
          <p15:clr>
            <a:srgbClr val="FBAE40"/>
          </p15:clr>
        </p15:guide>
        <p15:guide id="4" pos="2880">
          <p15:clr>
            <a:srgbClr val="FBAE40"/>
          </p15:clr>
        </p15:guide>
        <p15:guide id="5" orient="horz" pos="1801">
          <p15:clr>
            <a:srgbClr val="FBAE40"/>
          </p15:clr>
        </p15:guide>
        <p15:guide id="6" orient="horz" pos="28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1">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chemeClr val="tx1"/>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pPr/>
              <a:t>‹#›</a:t>
            </a:fld>
            <a:endParaRPr lang="en-NZ" dirty="0"/>
          </a:p>
        </p:txBody>
      </p:sp>
      <p:sp>
        <p:nvSpPr>
          <p:cNvPr id="13" name="TextBox 12"/>
          <p:cNvSpPr txBox="1"/>
          <p:nvPr userDrawn="1"/>
        </p:nvSpPr>
        <p:spPr>
          <a:xfrm>
            <a:off x="431800" y="4695825"/>
            <a:ext cx="2078966" cy="153888"/>
          </a:xfrm>
          <a:prstGeom prst="rect">
            <a:avLst/>
          </a:prstGeom>
          <a:noFill/>
        </p:spPr>
        <p:txBody>
          <a:bodyPr wrap="square" lIns="0" tIns="0" rIns="0" bIns="0" rtlCol="0" anchor="t" anchorCtr="0">
            <a:spAutoFit/>
          </a:bodyPr>
          <a:lstStyle/>
          <a:p>
            <a:pPr algn="l"/>
            <a:r>
              <a:rPr lang="en-NZ" sz="1000" dirty="0">
                <a:solidFill>
                  <a:schemeClr val="tx1"/>
                </a:solidFill>
                <a:latin typeface="Calibri" panose="020F0502020204030204" pitchFamily="34" charset="0"/>
                <a:cs typeface="Calibri" panose="020F0502020204030204" pitchFamily="34" charset="0"/>
              </a:rPr>
              <a:t>TEACHING FOR POSITIVE BEHAVIOUR</a:t>
            </a:r>
          </a:p>
        </p:txBody>
      </p:sp>
      <p:pic>
        <p:nvPicPr>
          <p:cNvPr id="15" name="Picture 14">
            <a:extLst>
              <a:ext uri="{FF2B5EF4-FFF2-40B4-BE49-F238E27FC236}">
                <a16:creationId xmlns:a16="http://schemas.microsoft.com/office/drawing/2014/main" id="{FAB29A16-5900-F142-B097-6AD9AB2EB5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2450892" y="4754051"/>
            <a:ext cx="5988570" cy="55450"/>
          </a:xfrm>
          <a:prstGeom prst="rect">
            <a:avLst/>
          </a:prstGeom>
        </p:spPr>
      </p:pic>
      <p:pic>
        <p:nvPicPr>
          <p:cNvPr id="7" name="Picture 6">
            <a:extLst>
              <a:ext uri="{FF2B5EF4-FFF2-40B4-BE49-F238E27FC236}">
                <a16:creationId xmlns:a16="http://schemas.microsoft.com/office/drawing/2014/main" id="{30217E99-B8D6-BE44-B0FE-A97A3E0874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0" y="0"/>
            <a:ext cx="9144000" cy="1066800"/>
          </a:xfrm>
          <a:prstGeom prst="rect">
            <a:avLst/>
          </a:prstGeom>
        </p:spPr>
      </p:pic>
      <p:pic>
        <p:nvPicPr>
          <p:cNvPr id="8" name="Picture 7" descr="A close up of a logo&#10;&#10;Description automatically generated">
            <a:extLst>
              <a:ext uri="{FF2B5EF4-FFF2-40B4-BE49-F238E27FC236}">
                <a16:creationId xmlns:a16="http://schemas.microsoft.com/office/drawing/2014/main" id="{C0383B74-B471-9543-8FAD-AA0CE06DE89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74025" y="280128"/>
            <a:ext cx="638175" cy="514350"/>
          </a:xfrm>
          <a:prstGeom prst="rect">
            <a:avLst/>
          </a:prstGeom>
        </p:spPr>
      </p:pic>
    </p:spTree>
    <p:extLst>
      <p:ext uri="{BB962C8B-B14F-4D97-AF65-F5344CB8AC3E}">
        <p14:creationId xmlns:p14="http://schemas.microsoft.com/office/powerpoint/2010/main" val="357319586"/>
      </p:ext>
    </p:extLst>
  </p:cSld>
  <p:clrMapOvr>
    <a:masterClrMapping/>
  </p:clrMapOvr>
  <p:extLst>
    <p:ext uri="{DCECCB84-F9BA-43D5-87BE-67443E8EF086}">
      <p15:sldGuideLst xmlns:p15="http://schemas.microsoft.com/office/powerpoint/2012/main">
        <p15:guide id="1" pos="272">
          <p15:clr>
            <a:srgbClr val="FBAE40"/>
          </p15:clr>
        </p15:guide>
        <p15:guide id="2" pos="5488">
          <p15:clr>
            <a:srgbClr val="FBAE40"/>
          </p15:clr>
        </p15:guide>
        <p15:guide id="3" orient="horz" pos="2958">
          <p15:clr>
            <a:srgbClr val="FBAE40"/>
          </p15:clr>
        </p15:guide>
        <p15:guide id="4" pos="2880">
          <p15:clr>
            <a:srgbClr val="FBAE40"/>
          </p15:clr>
        </p15:guide>
        <p15:guide id="6" orient="horz" pos="282">
          <p15:clr>
            <a:srgbClr val="FBAE40"/>
          </p15:clr>
        </p15:guide>
        <p15:guide id="7" orient="horz" pos="180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chemeClr val="tx1"/>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pPr/>
              <a:t>‹#›</a:t>
            </a:fld>
            <a:endParaRPr lang="en-NZ" dirty="0"/>
          </a:p>
        </p:txBody>
      </p:sp>
      <p:sp>
        <p:nvSpPr>
          <p:cNvPr id="13" name="TextBox 12"/>
          <p:cNvSpPr txBox="1"/>
          <p:nvPr userDrawn="1"/>
        </p:nvSpPr>
        <p:spPr>
          <a:xfrm>
            <a:off x="431800" y="4695825"/>
            <a:ext cx="2078966" cy="153888"/>
          </a:xfrm>
          <a:prstGeom prst="rect">
            <a:avLst/>
          </a:prstGeom>
          <a:noFill/>
        </p:spPr>
        <p:txBody>
          <a:bodyPr wrap="square" lIns="0" tIns="0" rIns="0" bIns="0" rtlCol="0" anchor="t" anchorCtr="0">
            <a:spAutoFit/>
          </a:bodyPr>
          <a:lstStyle/>
          <a:p>
            <a:pPr algn="l"/>
            <a:r>
              <a:rPr lang="en-NZ" sz="1000" dirty="0">
                <a:solidFill>
                  <a:schemeClr val="tx1"/>
                </a:solidFill>
                <a:latin typeface="Calibri" panose="020F0502020204030204" pitchFamily="34" charset="0"/>
                <a:cs typeface="Calibri" panose="020F0502020204030204" pitchFamily="34" charset="0"/>
              </a:rPr>
              <a:t>TEACHING FOR POSITIVE BEHAVIOUR</a:t>
            </a:r>
          </a:p>
        </p:txBody>
      </p:sp>
      <p:pic>
        <p:nvPicPr>
          <p:cNvPr id="15" name="Picture 14">
            <a:extLst>
              <a:ext uri="{FF2B5EF4-FFF2-40B4-BE49-F238E27FC236}">
                <a16:creationId xmlns:a16="http://schemas.microsoft.com/office/drawing/2014/main" id="{FAB29A16-5900-F142-B097-6AD9AB2EB5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2450892" y="4754051"/>
            <a:ext cx="5988570" cy="55450"/>
          </a:xfrm>
          <a:prstGeom prst="rect">
            <a:avLst/>
          </a:prstGeom>
        </p:spPr>
      </p:pic>
      <p:pic>
        <p:nvPicPr>
          <p:cNvPr id="19" name="Picture 18" descr="A close up of a logo&#10;&#10;Description automatically generated">
            <a:extLst>
              <a:ext uri="{FF2B5EF4-FFF2-40B4-BE49-F238E27FC236}">
                <a16:creationId xmlns:a16="http://schemas.microsoft.com/office/drawing/2014/main" id="{5D83D28C-4AD3-8F4B-8A6B-E07461B294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46550" y="2228850"/>
            <a:ext cx="850900" cy="685800"/>
          </a:xfrm>
          <a:prstGeom prst="rect">
            <a:avLst/>
          </a:prstGeom>
        </p:spPr>
      </p:pic>
      <p:pic>
        <p:nvPicPr>
          <p:cNvPr id="21" name="Picture 20">
            <a:extLst>
              <a:ext uri="{FF2B5EF4-FFF2-40B4-BE49-F238E27FC236}">
                <a16:creationId xmlns:a16="http://schemas.microsoft.com/office/drawing/2014/main" id="{205804AB-7E98-7341-8750-4FEE07A92B3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144000" cy="1066800"/>
          </a:xfrm>
          <a:prstGeom prst="rect">
            <a:avLst/>
          </a:prstGeom>
        </p:spPr>
      </p:pic>
    </p:spTree>
    <p:extLst>
      <p:ext uri="{BB962C8B-B14F-4D97-AF65-F5344CB8AC3E}">
        <p14:creationId xmlns:p14="http://schemas.microsoft.com/office/powerpoint/2010/main" val="1679430939"/>
      </p:ext>
    </p:extLst>
  </p:cSld>
  <p:clrMapOvr>
    <a:masterClrMapping/>
  </p:clrMapOvr>
  <p:extLst>
    <p:ext uri="{DCECCB84-F9BA-43D5-87BE-67443E8EF086}">
      <p15:sldGuideLst xmlns:p15="http://schemas.microsoft.com/office/powerpoint/2012/main">
        <p15:guide id="1" pos="272">
          <p15:clr>
            <a:srgbClr val="FBAE40"/>
          </p15:clr>
        </p15:guide>
        <p15:guide id="2" pos="5488">
          <p15:clr>
            <a:srgbClr val="FBAE40"/>
          </p15:clr>
        </p15:guide>
        <p15:guide id="3" orient="horz" pos="2958">
          <p15:clr>
            <a:srgbClr val="FBAE40"/>
          </p15:clr>
        </p15:guide>
        <p15:guide id="4" pos="2880">
          <p15:clr>
            <a:srgbClr val="FBAE40"/>
          </p15:clr>
        </p15:guide>
        <p15:guide id="6" orient="horz" pos="282" userDrawn="1">
          <p15:clr>
            <a:srgbClr val="FBAE40"/>
          </p15:clr>
        </p15:guide>
        <p15:guide id="7" orient="horz" pos="180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F60132-F64C-D341-A546-15538A04FD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9144000" cy="1066800"/>
          </a:xfrm>
          <a:prstGeom prst="rect">
            <a:avLst/>
          </a:prstGeom>
        </p:spPr>
      </p:pic>
      <p:sp>
        <p:nvSpPr>
          <p:cNvPr id="11" name="Slide Number Placeholder 5"/>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chemeClr val="tx1"/>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pPr/>
              <a:t>‹#›</a:t>
            </a:fld>
            <a:endParaRPr lang="en-NZ" dirty="0"/>
          </a:p>
        </p:txBody>
      </p:sp>
      <p:sp>
        <p:nvSpPr>
          <p:cNvPr id="13" name="TextBox 12"/>
          <p:cNvSpPr txBox="1"/>
          <p:nvPr userDrawn="1"/>
        </p:nvSpPr>
        <p:spPr>
          <a:xfrm>
            <a:off x="431800" y="4695825"/>
            <a:ext cx="2078966" cy="153888"/>
          </a:xfrm>
          <a:prstGeom prst="rect">
            <a:avLst/>
          </a:prstGeom>
          <a:noFill/>
        </p:spPr>
        <p:txBody>
          <a:bodyPr wrap="square" lIns="0" tIns="0" rIns="0" bIns="0" rtlCol="0" anchor="t" anchorCtr="0">
            <a:spAutoFit/>
          </a:bodyPr>
          <a:lstStyle/>
          <a:p>
            <a:pPr algn="l"/>
            <a:r>
              <a:rPr lang="en-NZ" sz="1000" dirty="0">
                <a:solidFill>
                  <a:schemeClr val="tx1"/>
                </a:solidFill>
                <a:latin typeface="Calibri" panose="020F0502020204030204" pitchFamily="34" charset="0"/>
                <a:cs typeface="Calibri" panose="020F0502020204030204" pitchFamily="34" charset="0"/>
              </a:rPr>
              <a:t>TEACHING FOR POSITIVE BEHAVIOUR</a:t>
            </a:r>
          </a:p>
        </p:txBody>
      </p:sp>
      <p:pic>
        <p:nvPicPr>
          <p:cNvPr id="15" name="Picture 14">
            <a:extLst>
              <a:ext uri="{FF2B5EF4-FFF2-40B4-BE49-F238E27FC236}">
                <a16:creationId xmlns:a16="http://schemas.microsoft.com/office/drawing/2014/main" id="{FAB29A16-5900-F142-B097-6AD9AB2EB5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V="1">
            <a:off x="2450892" y="4754051"/>
            <a:ext cx="5988570" cy="55450"/>
          </a:xfrm>
          <a:prstGeom prst="rect">
            <a:avLst/>
          </a:prstGeom>
        </p:spPr>
      </p:pic>
      <p:pic>
        <p:nvPicPr>
          <p:cNvPr id="19" name="Picture 18" descr="A close up of a logo&#10;&#10;Description automatically generated">
            <a:extLst>
              <a:ext uri="{FF2B5EF4-FFF2-40B4-BE49-F238E27FC236}">
                <a16:creationId xmlns:a16="http://schemas.microsoft.com/office/drawing/2014/main" id="{5D83D28C-4AD3-8F4B-8A6B-E07461B294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46550" y="2228850"/>
            <a:ext cx="850900" cy="685800"/>
          </a:xfrm>
          <a:prstGeom prst="rect">
            <a:avLst/>
          </a:prstGeom>
        </p:spPr>
      </p:pic>
      <p:pic>
        <p:nvPicPr>
          <p:cNvPr id="5" name="Picture 4" descr="Shape, arrow&#10;&#10;Description automatically generated">
            <a:extLst>
              <a:ext uri="{FF2B5EF4-FFF2-40B4-BE49-F238E27FC236}">
                <a16:creationId xmlns:a16="http://schemas.microsoft.com/office/drawing/2014/main" id="{CDC5FB3B-4A3B-C543-8E79-E96B48D02B4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333803" y="265139"/>
            <a:ext cx="186249" cy="529340"/>
          </a:xfrm>
          <a:prstGeom prst="rect">
            <a:avLst/>
          </a:prstGeom>
        </p:spPr>
      </p:pic>
    </p:spTree>
    <p:extLst>
      <p:ext uri="{BB962C8B-B14F-4D97-AF65-F5344CB8AC3E}">
        <p14:creationId xmlns:p14="http://schemas.microsoft.com/office/powerpoint/2010/main" val="419824198"/>
      </p:ext>
    </p:extLst>
  </p:cSld>
  <p:clrMapOvr>
    <a:masterClrMapping/>
  </p:clrMapOvr>
  <p:extLst>
    <p:ext uri="{DCECCB84-F9BA-43D5-87BE-67443E8EF086}">
      <p15:sldGuideLst xmlns:p15="http://schemas.microsoft.com/office/powerpoint/2012/main">
        <p15:guide id="1" pos="272">
          <p15:clr>
            <a:srgbClr val="FBAE40"/>
          </p15:clr>
        </p15:guide>
        <p15:guide id="2" pos="5488">
          <p15:clr>
            <a:srgbClr val="FBAE40"/>
          </p15:clr>
        </p15:guide>
        <p15:guide id="3" orient="horz" pos="2958">
          <p15:clr>
            <a:srgbClr val="FBAE40"/>
          </p15:clr>
        </p15:guide>
        <p15:guide id="4" pos="2880">
          <p15:clr>
            <a:srgbClr val="FBAE40"/>
          </p15:clr>
        </p15:guide>
        <p15:guide id="6" orient="horz" pos="282">
          <p15:clr>
            <a:srgbClr val="FBAE40"/>
          </p15:clr>
        </p15:guide>
        <p15:guide id="7" orient="horz" pos="18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B13E011-6D0A-484E-A869-0D105FB86551}" type="datetimeFigureOut">
              <a:rPr lang="en-NZ" smtClean="0"/>
              <a:t>18/12/20</a:t>
            </a:fld>
            <a:endParaRPr lang="en-NZ"/>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BD782FE-36DC-4CF6-B16D-D6CC50BDDC71}" type="slidenum">
              <a:rPr lang="en-NZ" smtClean="0"/>
              <a:t>‹#›</a:t>
            </a:fld>
            <a:endParaRPr lang="en-NZ"/>
          </a:p>
        </p:txBody>
      </p:sp>
    </p:spTree>
    <p:extLst>
      <p:ext uri="{BB962C8B-B14F-4D97-AF65-F5344CB8AC3E}">
        <p14:creationId xmlns:p14="http://schemas.microsoft.com/office/powerpoint/2010/main" val="4100744635"/>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76" r:id="rId4"/>
    <p:sldLayoutId id="2147483673" r:id="rId5"/>
    <p:sldLayoutId id="2147483677" r:id="rId6"/>
    <p:sldLayoutId id="2147483678" r:id="rId7"/>
    <p:sldLayoutId id="2147483675" r:id="rId8"/>
    <p:sldLayoutId id="2147483679"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hyperlink" Target="https://pb4l.tki.org.nz/PB4L-School-Wide/Support-material"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teach.conceptuamath.com/talk-moves" TargetMode="External"/><Relationship Id="rId7" Type="http://schemas.openxmlformats.org/officeDocument/2006/relationships/hyperlink" Target="https://pb4l.tki.org.nz/PB4L-School-Wide/Support-material"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hyperlink" Target="https://www.readingrockets.org/strategies/think-pair-share#:~:text=Think%2Dpair%2Dshare%20(TPS,2)%20share%20ideas%20with%20classmates" TargetMode="External"/><Relationship Id="rId5" Type="http://schemas.openxmlformats.org/officeDocument/2006/relationships/hyperlink" Target="https://www.hameraypublishing.com/pages/turn-and-talk-procedures-and-routines" TargetMode="External"/><Relationship Id="rId4" Type="http://schemas.openxmlformats.org/officeDocument/2006/relationships/hyperlink" Target="https://learn.teachingchannel.com/video/student-participation-strategy"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pb4l.tki.org.nz/PB4L-School-Wide/Support-material"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pb4l.tki.org.nz/PB4L-School-Wide/Support-material"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pb4l.tki.org.nz/PB4L-School-Wide/Support-material"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3139AC-C73B-454F-9923-B0773FE11363}"/>
              </a:ext>
            </a:extLst>
          </p:cNvPr>
          <p:cNvSpPr/>
          <p:nvPr/>
        </p:nvSpPr>
        <p:spPr>
          <a:xfrm>
            <a:off x="8212" y="2995208"/>
            <a:ext cx="8703988" cy="1083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C5FC2D0C-8E02-5440-BB89-1A2B2A69B265}"/>
              </a:ext>
            </a:extLst>
          </p:cNvPr>
          <p:cNvSpPr txBox="1">
            <a:spLocks/>
          </p:cNvSpPr>
          <p:nvPr/>
        </p:nvSpPr>
        <p:spPr>
          <a:xfrm>
            <a:off x="431799" y="3159810"/>
            <a:ext cx="7962806" cy="443198"/>
          </a:xfrm>
          <a:prstGeom prst="rect">
            <a:avLst/>
          </a:prstGeom>
        </p:spPr>
        <p:txBody>
          <a:bodyPr vert="horz" wrap="square" lIns="0" tIns="0" rIns="0" bIns="0" rtlCol="0" anchor="t" anchorCtr="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NZ" sz="3200" b="1" spc="50" dirty="0">
                <a:solidFill>
                  <a:srgbClr val="EA6425"/>
                </a:solidFill>
                <a:cs typeface="Calibri" panose="020F0502020204030204" pitchFamily="34" charset="0"/>
              </a:rPr>
              <a:t>TEACHING FOR POSITIVE BEHAVIOUR</a:t>
            </a:r>
          </a:p>
        </p:txBody>
      </p:sp>
      <p:sp>
        <p:nvSpPr>
          <p:cNvPr id="8" name="Subtitle 2">
            <a:extLst>
              <a:ext uri="{FF2B5EF4-FFF2-40B4-BE49-F238E27FC236}">
                <a16:creationId xmlns:a16="http://schemas.microsoft.com/office/drawing/2014/main" id="{FF9A8551-B771-4644-B690-A0F0393C5075}"/>
              </a:ext>
            </a:extLst>
          </p:cNvPr>
          <p:cNvSpPr txBox="1">
            <a:spLocks/>
          </p:cNvSpPr>
          <p:nvPr/>
        </p:nvSpPr>
        <p:spPr>
          <a:xfrm>
            <a:off x="431800" y="3643381"/>
            <a:ext cx="6402137" cy="276999"/>
          </a:xfrm>
          <a:prstGeom prst="rect">
            <a:avLst/>
          </a:prstGeom>
        </p:spPr>
        <p:txBody>
          <a:bodyPr vert="horz" wrap="square" lIns="0" tIns="0" rIns="0" bIns="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NZ" sz="2000" spc="50" dirty="0">
                <a:solidFill>
                  <a:schemeClr val="bg1"/>
                </a:solidFill>
                <a:cs typeface="Calibri" panose="020F0502020204030204" pitchFamily="34" charset="0"/>
              </a:rPr>
              <a:t>Supporting engagement, participation, and learning</a:t>
            </a:r>
          </a:p>
        </p:txBody>
      </p:sp>
      <p:pic>
        <p:nvPicPr>
          <p:cNvPr id="9" name="Picture 8" descr="A person standing in front of a building&#10;&#10;Description automatically generated">
            <a:extLst>
              <a:ext uri="{FF2B5EF4-FFF2-40B4-BE49-F238E27FC236}">
                <a16:creationId xmlns:a16="http://schemas.microsoft.com/office/drawing/2014/main" id="{5DC58020-E410-554A-A938-941209E559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2458" y="490378"/>
            <a:ext cx="4806989" cy="2497525"/>
          </a:xfrm>
          <a:prstGeom prst="rect">
            <a:avLst/>
          </a:prstGeom>
          <a:ln w="38100" cap="sq">
            <a:solidFill>
              <a:schemeClr val="tx1"/>
            </a:solidFill>
            <a:miter lim="800000"/>
            <a:extLst>
              <a:ext uri="{C807C97D-BFC1-408E-A445-0C87EB9F89A2}">
                <ask:lineSketchStyleProps xmlns:ask="http://schemas.microsoft.com/office/drawing/2018/sketchyshapes" sd="1219033472">
                  <a:custGeom>
                    <a:avLst/>
                    <a:gdLst>
                      <a:gd name="connsiteX0" fmla="*/ 0 w 5009324"/>
                      <a:gd name="connsiteY0" fmla="*/ 0 h 2602650"/>
                      <a:gd name="connsiteX1" fmla="*/ 5009324 w 5009324"/>
                      <a:gd name="connsiteY1" fmla="*/ 0 h 2602650"/>
                      <a:gd name="connsiteX2" fmla="*/ 5009324 w 5009324"/>
                      <a:gd name="connsiteY2" fmla="*/ 2602650 h 2602650"/>
                      <a:gd name="connsiteX3" fmla="*/ 0 w 5009324"/>
                      <a:gd name="connsiteY3" fmla="*/ 2602650 h 2602650"/>
                      <a:gd name="connsiteX4" fmla="*/ 0 w 5009324"/>
                      <a:gd name="connsiteY4" fmla="*/ 0 h 260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324" h="2602650" fill="none" extrusionOk="0">
                        <a:moveTo>
                          <a:pt x="0" y="0"/>
                        </a:moveTo>
                        <a:cubicBezTo>
                          <a:pt x="1786072" y="-49533"/>
                          <a:pt x="3181799" y="-14809"/>
                          <a:pt x="5009324" y="0"/>
                        </a:cubicBezTo>
                        <a:cubicBezTo>
                          <a:pt x="5096963" y="1135017"/>
                          <a:pt x="4936645" y="1932490"/>
                          <a:pt x="5009324" y="2602650"/>
                        </a:cubicBezTo>
                        <a:cubicBezTo>
                          <a:pt x="3407891" y="2554419"/>
                          <a:pt x="953389" y="2687105"/>
                          <a:pt x="0" y="2602650"/>
                        </a:cubicBezTo>
                        <a:cubicBezTo>
                          <a:pt x="-38581" y="1462362"/>
                          <a:pt x="63341" y="466852"/>
                          <a:pt x="0" y="0"/>
                        </a:cubicBezTo>
                        <a:close/>
                      </a:path>
                      <a:path w="5009324" h="2602650" stroke="0" extrusionOk="0">
                        <a:moveTo>
                          <a:pt x="0" y="0"/>
                        </a:moveTo>
                        <a:cubicBezTo>
                          <a:pt x="2454307" y="118645"/>
                          <a:pt x="2620666" y="116012"/>
                          <a:pt x="5009324" y="0"/>
                        </a:cubicBezTo>
                        <a:cubicBezTo>
                          <a:pt x="4876442" y="976551"/>
                          <a:pt x="5094275" y="1943354"/>
                          <a:pt x="5009324" y="2602650"/>
                        </a:cubicBezTo>
                        <a:cubicBezTo>
                          <a:pt x="3815156" y="2737250"/>
                          <a:pt x="1863877" y="2445454"/>
                          <a:pt x="0" y="2602650"/>
                        </a:cubicBezTo>
                        <a:cubicBezTo>
                          <a:pt x="-20187" y="2282503"/>
                          <a:pt x="-152480" y="479593"/>
                          <a:pt x="0" y="0"/>
                        </a:cubicBezTo>
                        <a:close/>
                      </a:path>
                    </a:pathLst>
                  </a:custGeom>
                  <ask:type>
                    <ask:lineSketchNone/>
                  </ask:type>
                </ask:lineSketchStyleProps>
              </a:ext>
            </a:extLst>
          </a:ln>
        </p:spPr>
      </p:pic>
      <p:pic>
        <p:nvPicPr>
          <p:cNvPr id="10" name="Picture 9" descr="A picture containing text&#10;&#10;Description automatically generated">
            <a:extLst>
              <a:ext uri="{FF2B5EF4-FFF2-40B4-BE49-F238E27FC236}">
                <a16:creationId xmlns:a16="http://schemas.microsoft.com/office/drawing/2014/main" id="{B7D21064-13CE-3C47-87C0-DDECAF2E58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54791" y="4247515"/>
            <a:ext cx="1357409" cy="624146"/>
          </a:xfrm>
          <a:prstGeom prst="rect">
            <a:avLst/>
          </a:prstGeom>
        </p:spPr>
      </p:pic>
    </p:spTree>
    <p:extLst>
      <p:ext uri="{BB962C8B-B14F-4D97-AF65-F5344CB8AC3E}">
        <p14:creationId xmlns:p14="http://schemas.microsoft.com/office/powerpoint/2010/main" val="3226474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62442ED-A1F8-4B53-B874-F128C2D041E8}"/>
              </a:ext>
            </a:extLst>
          </p:cNvPr>
          <p:cNvSpPr txBox="1">
            <a:spLocks/>
          </p:cNvSpPr>
          <p:nvPr/>
        </p:nvSpPr>
        <p:spPr>
          <a:xfrm>
            <a:off x="431800" y="447675"/>
            <a:ext cx="7683369" cy="387798"/>
          </a:xfrm>
          <a:prstGeom prst="rect">
            <a:avLst/>
          </a:prstGeom>
        </p:spPr>
        <p:txBody>
          <a:bodyPr wrap="square" lIns="0" tIns="0" rIns="0" bIns="0">
            <a:spAutoFit/>
          </a:bodyPr>
          <a:lstStyle>
            <a:defPPr>
              <a:defRPr lang="en-US"/>
            </a:defPPr>
            <a:lvl1pPr defTabSz="685783">
              <a:lnSpc>
                <a:spcPct val="90000"/>
              </a:lnSpc>
              <a:spcBef>
                <a:spcPct val="0"/>
              </a:spcBef>
              <a:buNone/>
              <a:defRPr sz="2800" b="1" i="1">
                <a:solidFill>
                  <a:schemeClr val="bg1"/>
                </a:solidFill>
                <a:latin typeface="+mj-lt"/>
                <a:ea typeface="+mj-ea"/>
                <a:cs typeface="Arial" panose="020B0604020202020204" pitchFamily="34" charset="0"/>
              </a:defRPr>
            </a:lvl1pPr>
          </a:lstStyle>
          <a:p>
            <a:r>
              <a:rPr lang="en-NZ" dirty="0"/>
              <a:t>Using Teaching for Positive Behaviour in years 9–13</a:t>
            </a:r>
          </a:p>
        </p:txBody>
      </p:sp>
      <p:sp>
        <p:nvSpPr>
          <p:cNvPr id="7" name="Text Placeholder 3">
            <a:extLst>
              <a:ext uri="{FF2B5EF4-FFF2-40B4-BE49-F238E27FC236}">
                <a16:creationId xmlns:a16="http://schemas.microsoft.com/office/drawing/2014/main" id="{4477892B-F54F-4450-B6CD-C04760F4B35F}"/>
              </a:ext>
            </a:extLst>
          </p:cNvPr>
          <p:cNvSpPr txBox="1">
            <a:spLocks/>
          </p:cNvSpPr>
          <p:nvPr/>
        </p:nvSpPr>
        <p:spPr>
          <a:xfrm>
            <a:off x="899592" y="1635646"/>
            <a:ext cx="5832648" cy="221599"/>
          </a:xfrm>
          <a:prstGeom prst="rect">
            <a:avLst/>
          </a:prstGeom>
        </p:spPr>
        <p:txBody>
          <a:bodyPr vert="horz" wrap="square" lIns="0" tIns="0" rIns="0" bIns="0" rtlCol="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1800"/>
              </a:spcAft>
              <a:buClrTx/>
              <a:buNone/>
            </a:pPr>
            <a:r>
              <a:rPr lang="en-NZ" sz="1600" dirty="0">
                <a:latin typeface="+mn-lt"/>
                <a:cs typeface="Calibri" panose="020F0502020204030204" pitchFamily="34" charset="0"/>
              </a:rPr>
              <a:t>DESIGNER – Embed video 3, linking to video clip online</a:t>
            </a:r>
          </a:p>
        </p:txBody>
      </p:sp>
      <p:sp>
        <p:nvSpPr>
          <p:cNvPr id="4" name="Rectangle 3">
            <a:extLst>
              <a:ext uri="{FF2B5EF4-FFF2-40B4-BE49-F238E27FC236}">
                <a16:creationId xmlns:a16="http://schemas.microsoft.com/office/drawing/2014/main" id="{014C7A62-2305-E847-962A-5245FF0868A2}"/>
              </a:ext>
            </a:extLst>
          </p:cNvPr>
          <p:cNvSpPr/>
          <p:nvPr/>
        </p:nvSpPr>
        <p:spPr>
          <a:xfrm>
            <a:off x="2286000" y="2248585"/>
            <a:ext cx="4572000" cy="646331"/>
          </a:xfrm>
          <a:prstGeom prst="rect">
            <a:avLst/>
          </a:prstGeom>
        </p:spPr>
        <p:txBody>
          <a:bodyPr>
            <a:spAutoFit/>
          </a:bodyPr>
          <a:lstStyle/>
          <a:p>
            <a:r>
              <a:rPr lang="en-NZ" dirty="0">
                <a:cs typeface="Calibri" panose="020F0502020204030204" pitchFamily="34" charset="0"/>
                <a:hlinkClick r:id="rId3"/>
              </a:rPr>
              <a:t>https://pb4l.tki.org.nz/PB4L-School-Wide/Support-material</a:t>
            </a:r>
            <a:endParaRPr lang="en-US" dirty="0"/>
          </a:p>
        </p:txBody>
      </p:sp>
      <p:sp>
        <p:nvSpPr>
          <p:cNvPr id="6" name="Slide Number Placeholder 5">
            <a:extLst>
              <a:ext uri="{FF2B5EF4-FFF2-40B4-BE49-F238E27FC236}">
                <a16:creationId xmlns:a16="http://schemas.microsoft.com/office/drawing/2014/main" id="{788C8425-DAC5-5249-8149-4FE9D89C8683}"/>
              </a:ext>
            </a:extLst>
          </p:cNvPr>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10</a:t>
            </a:fld>
            <a:endParaRPr lang="en-NZ" sz="1000" dirty="0">
              <a:solidFill>
                <a:schemeClr val="tx1"/>
              </a:solidFill>
            </a:endParaRPr>
          </a:p>
        </p:txBody>
      </p:sp>
    </p:spTree>
    <p:extLst>
      <p:ext uri="{BB962C8B-B14F-4D97-AF65-F5344CB8AC3E}">
        <p14:creationId xmlns:p14="http://schemas.microsoft.com/office/powerpoint/2010/main" val="3595348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FCF0028-FDFE-4506-8054-3DFE90B2B3FC}"/>
              </a:ext>
            </a:extLst>
          </p:cNvPr>
          <p:cNvSpPr txBox="1">
            <a:spLocks/>
          </p:cNvSpPr>
          <p:nvPr/>
        </p:nvSpPr>
        <p:spPr>
          <a:xfrm>
            <a:off x="431800" y="447675"/>
            <a:ext cx="7015348" cy="387798"/>
          </a:xfrm>
          <a:prstGeom prst="rect">
            <a:avLst/>
          </a:prstGeom>
        </p:spPr>
        <p:txBody>
          <a:bodyPr wrap="square" lIns="0" tIns="0" rIns="0" bIns="0">
            <a:spAutoFit/>
          </a:bodyPr>
          <a:lstStyle>
            <a:defPPr>
              <a:defRPr lang="en-US"/>
            </a:defPPr>
            <a:lvl1pPr defTabSz="685783">
              <a:lnSpc>
                <a:spcPct val="90000"/>
              </a:lnSpc>
              <a:spcBef>
                <a:spcPct val="0"/>
              </a:spcBef>
              <a:buNone/>
              <a:defRPr sz="2800" b="1" i="1">
                <a:solidFill>
                  <a:schemeClr val="bg1"/>
                </a:solidFill>
                <a:latin typeface="+mj-lt"/>
                <a:ea typeface="+mj-ea"/>
                <a:cs typeface="Arial" panose="020B0604020202020204" pitchFamily="34" charset="0"/>
              </a:defRPr>
            </a:lvl1pPr>
          </a:lstStyle>
          <a:p>
            <a:r>
              <a:rPr lang="en-NZ" dirty="0"/>
              <a:t>Each major section includes … </a:t>
            </a:r>
          </a:p>
        </p:txBody>
      </p:sp>
      <p:sp>
        <p:nvSpPr>
          <p:cNvPr id="4" name="Text Placeholder 3">
            <a:extLst>
              <a:ext uri="{FF2B5EF4-FFF2-40B4-BE49-F238E27FC236}">
                <a16:creationId xmlns:a16="http://schemas.microsoft.com/office/drawing/2014/main" id="{26D56F4F-C7CC-43AD-AB6B-2AC4B3F26A52}"/>
              </a:ext>
            </a:extLst>
          </p:cNvPr>
          <p:cNvSpPr txBox="1">
            <a:spLocks/>
          </p:cNvSpPr>
          <p:nvPr/>
        </p:nvSpPr>
        <p:spPr>
          <a:xfrm>
            <a:off x="431800" y="2135813"/>
            <a:ext cx="7815071" cy="1446550"/>
          </a:xfrm>
          <a:prstGeom prst="rect">
            <a:avLst/>
          </a:prstGeom>
        </p:spPr>
        <p:txBody>
          <a:bodyPr vert="horz" wrap="square" lIns="0" tIns="0" rIns="0" bIns="0" rtlCol="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1200"/>
              </a:spcAft>
              <a:buClrTx/>
            </a:pPr>
            <a:r>
              <a:rPr lang="en-NZ" sz="1600" dirty="0">
                <a:latin typeface="+mn-lt"/>
                <a:cs typeface="Calibri" panose="020F0502020204030204" pitchFamily="34" charset="0"/>
              </a:rPr>
              <a:t>Key strategies unpacked and illustrated over 1–4 pages</a:t>
            </a:r>
          </a:p>
          <a:p>
            <a:pPr>
              <a:lnSpc>
                <a:spcPct val="100000"/>
              </a:lnSpc>
              <a:spcBef>
                <a:spcPts val="0"/>
              </a:spcBef>
              <a:spcAft>
                <a:spcPts val="1200"/>
              </a:spcAft>
              <a:buClrTx/>
            </a:pPr>
            <a:r>
              <a:rPr lang="en-NZ" sz="1600" dirty="0">
                <a:latin typeface="+mn-lt"/>
                <a:cs typeface="Calibri" panose="020F0502020204030204" pitchFamily="34" charset="0"/>
              </a:rPr>
              <a:t>Stories from practice</a:t>
            </a:r>
          </a:p>
          <a:p>
            <a:pPr>
              <a:lnSpc>
                <a:spcPct val="100000"/>
              </a:lnSpc>
              <a:spcBef>
                <a:spcPts val="0"/>
              </a:spcBef>
              <a:spcAft>
                <a:spcPts val="1200"/>
              </a:spcAft>
              <a:buClrTx/>
            </a:pPr>
            <a:r>
              <a:rPr lang="en-NZ" sz="1600" dirty="0">
                <a:latin typeface="+mn-lt"/>
                <a:cs typeface="Calibri" panose="020F0502020204030204" pitchFamily="34" charset="0"/>
              </a:rPr>
              <a:t>Professional learning activities</a:t>
            </a:r>
          </a:p>
          <a:p>
            <a:pPr>
              <a:lnSpc>
                <a:spcPct val="100000"/>
              </a:lnSpc>
              <a:spcBef>
                <a:spcPts val="0"/>
              </a:spcBef>
              <a:spcAft>
                <a:spcPts val="1200"/>
              </a:spcAft>
              <a:buClrTx/>
            </a:pPr>
            <a:r>
              <a:rPr lang="en-NZ" sz="1600" dirty="0">
                <a:latin typeface="+mn-lt"/>
                <a:cs typeface="Calibri" panose="020F0502020204030204" pitchFamily="34" charset="0"/>
              </a:rPr>
              <a:t>Links to additional information (websites, videos, articles etc)</a:t>
            </a:r>
          </a:p>
        </p:txBody>
      </p:sp>
      <p:sp>
        <p:nvSpPr>
          <p:cNvPr id="6" name="Slide Number Placeholder 5">
            <a:extLst>
              <a:ext uri="{FF2B5EF4-FFF2-40B4-BE49-F238E27FC236}">
                <a16:creationId xmlns:a16="http://schemas.microsoft.com/office/drawing/2014/main" id="{39AA0BAA-1CC9-8645-AF6C-7CAFBB59A728}"/>
              </a:ext>
            </a:extLst>
          </p:cNvPr>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11</a:t>
            </a:fld>
            <a:endParaRPr lang="en-NZ" sz="1000" dirty="0">
              <a:solidFill>
                <a:schemeClr val="tx1"/>
              </a:solidFill>
            </a:endParaRPr>
          </a:p>
        </p:txBody>
      </p:sp>
    </p:spTree>
    <p:extLst>
      <p:ext uri="{BB962C8B-B14F-4D97-AF65-F5344CB8AC3E}">
        <p14:creationId xmlns:p14="http://schemas.microsoft.com/office/powerpoint/2010/main" val="40820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FCF0028-FDFE-4506-8054-3DFE90B2B3FC}"/>
              </a:ext>
            </a:extLst>
          </p:cNvPr>
          <p:cNvSpPr txBox="1">
            <a:spLocks/>
          </p:cNvSpPr>
          <p:nvPr/>
        </p:nvSpPr>
        <p:spPr>
          <a:xfrm>
            <a:off x="431800" y="447675"/>
            <a:ext cx="7015348" cy="387798"/>
          </a:xfrm>
          <a:prstGeom prst="rect">
            <a:avLst/>
          </a:prstGeom>
        </p:spPr>
        <p:txBody>
          <a:bodyPr wrap="square" lIns="0" tIns="0" rIns="0" bIns="0">
            <a:spAutoFit/>
          </a:bodyPr>
          <a:lstStyle>
            <a:defPPr>
              <a:defRPr lang="en-US"/>
            </a:defPPr>
            <a:lvl1pPr defTabSz="685783">
              <a:lnSpc>
                <a:spcPct val="90000"/>
              </a:lnSpc>
              <a:spcBef>
                <a:spcPct val="0"/>
              </a:spcBef>
              <a:buNone/>
              <a:defRPr sz="2800" b="1" i="1">
                <a:solidFill>
                  <a:schemeClr val="bg1"/>
                </a:solidFill>
                <a:latin typeface="+mj-lt"/>
                <a:ea typeface="+mj-ea"/>
                <a:cs typeface="Arial" panose="020B0604020202020204" pitchFamily="34" charset="0"/>
              </a:defRPr>
            </a:lvl1pPr>
          </a:lstStyle>
          <a:p>
            <a:r>
              <a:rPr lang="en-NZ" dirty="0"/>
              <a:t>Each major section includes … </a:t>
            </a:r>
          </a:p>
        </p:txBody>
      </p:sp>
      <p:sp>
        <p:nvSpPr>
          <p:cNvPr id="4" name="Text Placeholder 3">
            <a:extLst>
              <a:ext uri="{FF2B5EF4-FFF2-40B4-BE49-F238E27FC236}">
                <a16:creationId xmlns:a16="http://schemas.microsoft.com/office/drawing/2014/main" id="{26D56F4F-C7CC-43AD-AB6B-2AC4B3F26A52}"/>
              </a:ext>
            </a:extLst>
          </p:cNvPr>
          <p:cNvSpPr txBox="1">
            <a:spLocks/>
          </p:cNvSpPr>
          <p:nvPr/>
        </p:nvSpPr>
        <p:spPr>
          <a:xfrm>
            <a:off x="431800" y="2135813"/>
            <a:ext cx="7815071" cy="1446550"/>
          </a:xfrm>
          <a:prstGeom prst="rect">
            <a:avLst/>
          </a:prstGeom>
        </p:spPr>
        <p:txBody>
          <a:bodyPr vert="horz" wrap="square" lIns="0" tIns="0" rIns="0" bIns="0" rtlCol="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1200"/>
              </a:spcAft>
              <a:buClrTx/>
            </a:pPr>
            <a:r>
              <a:rPr lang="en-NZ" sz="1600" b="1" dirty="0">
                <a:solidFill>
                  <a:srgbClr val="FF6600"/>
                </a:solidFill>
                <a:latin typeface="+mj-lt"/>
                <a:cs typeface="Calibri" panose="020F0502020204030204" pitchFamily="34" charset="0"/>
              </a:rPr>
              <a:t>Key strategies unpacked and illustrated over 1–4 pages</a:t>
            </a:r>
          </a:p>
          <a:p>
            <a:pPr>
              <a:lnSpc>
                <a:spcPct val="100000"/>
              </a:lnSpc>
              <a:spcBef>
                <a:spcPts val="0"/>
              </a:spcBef>
              <a:spcAft>
                <a:spcPts val="1200"/>
              </a:spcAft>
              <a:buClrTx/>
            </a:pPr>
            <a:r>
              <a:rPr lang="en-NZ" sz="1600" dirty="0">
                <a:latin typeface="+mn-lt"/>
                <a:cs typeface="Calibri" panose="020F0502020204030204" pitchFamily="34" charset="0"/>
              </a:rPr>
              <a:t>Stories from practice</a:t>
            </a:r>
          </a:p>
          <a:p>
            <a:pPr>
              <a:lnSpc>
                <a:spcPct val="100000"/>
              </a:lnSpc>
              <a:spcBef>
                <a:spcPts val="0"/>
              </a:spcBef>
              <a:spcAft>
                <a:spcPts val="1200"/>
              </a:spcAft>
              <a:buClrTx/>
            </a:pPr>
            <a:r>
              <a:rPr lang="en-NZ" sz="1600" dirty="0">
                <a:latin typeface="+mn-lt"/>
                <a:cs typeface="Calibri" panose="020F0502020204030204" pitchFamily="34" charset="0"/>
              </a:rPr>
              <a:t>Professional learning activities</a:t>
            </a:r>
          </a:p>
          <a:p>
            <a:pPr>
              <a:lnSpc>
                <a:spcPct val="100000"/>
              </a:lnSpc>
              <a:spcBef>
                <a:spcPts val="0"/>
              </a:spcBef>
              <a:spcAft>
                <a:spcPts val="1200"/>
              </a:spcAft>
              <a:buClrTx/>
            </a:pPr>
            <a:r>
              <a:rPr lang="en-NZ" sz="1600" dirty="0">
                <a:latin typeface="+mn-lt"/>
                <a:cs typeface="Calibri" panose="020F0502020204030204" pitchFamily="34" charset="0"/>
              </a:rPr>
              <a:t>Links to additional information (websites, videos, articles etc)</a:t>
            </a:r>
          </a:p>
        </p:txBody>
      </p:sp>
      <p:sp>
        <p:nvSpPr>
          <p:cNvPr id="6" name="Slide Number Placeholder 5">
            <a:extLst>
              <a:ext uri="{FF2B5EF4-FFF2-40B4-BE49-F238E27FC236}">
                <a16:creationId xmlns:a16="http://schemas.microsoft.com/office/drawing/2014/main" id="{982531EE-B67F-0245-A745-2E043A30B82F}"/>
              </a:ext>
            </a:extLst>
          </p:cNvPr>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12</a:t>
            </a:fld>
            <a:endParaRPr lang="en-NZ" sz="1000" dirty="0">
              <a:solidFill>
                <a:schemeClr val="tx1"/>
              </a:solidFill>
            </a:endParaRPr>
          </a:p>
        </p:txBody>
      </p:sp>
      <p:sp>
        <p:nvSpPr>
          <p:cNvPr id="8" name="Right Arrow 7">
            <a:extLst>
              <a:ext uri="{FF2B5EF4-FFF2-40B4-BE49-F238E27FC236}">
                <a16:creationId xmlns:a16="http://schemas.microsoft.com/office/drawing/2014/main" id="{DF21A1CB-ADFD-6E40-8C95-413887C25509}"/>
              </a:ext>
            </a:extLst>
          </p:cNvPr>
          <p:cNvSpPr/>
          <p:nvPr/>
        </p:nvSpPr>
        <p:spPr>
          <a:xfrm>
            <a:off x="381001" y="2184153"/>
            <a:ext cx="196850" cy="151254"/>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3546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FCF0028-FDFE-4506-8054-3DFE90B2B3FC}"/>
              </a:ext>
            </a:extLst>
          </p:cNvPr>
          <p:cNvSpPr txBox="1">
            <a:spLocks/>
          </p:cNvSpPr>
          <p:nvPr/>
        </p:nvSpPr>
        <p:spPr>
          <a:xfrm>
            <a:off x="431800" y="447675"/>
            <a:ext cx="7865256" cy="387798"/>
          </a:xfrm>
          <a:prstGeom prst="rect">
            <a:avLst/>
          </a:prstGeom>
        </p:spPr>
        <p:txBody>
          <a:bodyPr wrap="square" lIns="0" tIns="0" rIns="0" bIns="0">
            <a:spAutoFit/>
          </a:bodyPr>
          <a:lstStyle>
            <a:defPPr>
              <a:defRPr lang="en-US"/>
            </a:defPPr>
            <a:lvl1pPr defTabSz="685783">
              <a:lnSpc>
                <a:spcPct val="90000"/>
              </a:lnSpc>
              <a:spcBef>
                <a:spcPct val="0"/>
              </a:spcBef>
              <a:buNone/>
              <a:defRPr sz="2800" b="1" i="1">
                <a:solidFill>
                  <a:schemeClr val="bg1"/>
                </a:solidFill>
                <a:latin typeface="+mj-lt"/>
                <a:ea typeface="+mj-ea"/>
                <a:cs typeface="Arial" panose="020B0604020202020204" pitchFamily="34" charset="0"/>
              </a:defRPr>
            </a:lvl1pPr>
          </a:lstStyle>
          <a:p>
            <a:r>
              <a:rPr lang="en-NZ" dirty="0"/>
              <a:t>Section 4: Providing sufficient opportunities to learn</a:t>
            </a:r>
          </a:p>
        </p:txBody>
      </p:sp>
      <p:sp>
        <p:nvSpPr>
          <p:cNvPr id="6" name="Slide Number Placeholder 5">
            <a:extLst>
              <a:ext uri="{FF2B5EF4-FFF2-40B4-BE49-F238E27FC236}">
                <a16:creationId xmlns:a16="http://schemas.microsoft.com/office/drawing/2014/main" id="{0D68F931-FF9A-A242-BCB5-A14F20A5C5F2}"/>
              </a:ext>
            </a:extLst>
          </p:cNvPr>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13</a:t>
            </a:fld>
            <a:endParaRPr lang="en-NZ" sz="1000" dirty="0">
              <a:solidFill>
                <a:schemeClr val="tx1"/>
              </a:solidFill>
            </a:endParaRPr>
          </a:p>
        </p:txBody>
      </p:sp>
      <p:grpSp>
        <p:nvGrpSpPr>
          <p:cNvPr id="2" name="Group 1">
            <a:extLst>
              <a:ext uri="{FF2B5EF4-FFF2-40B4-BE49-F238E27FC236}">
                <a16:creationId xmlns:a16="http://schemas.microsoft.com/office/drawing/2014/main" id="{70F7A213-6F58-8547-B59E-DAFB2BD41738}"/>
              </a:ext>
            </a:extLst>
          </p:cNvPr>
          <p:cNvGrpSpPr/>
          <p:nvPr/>
        </p:nvGrpSpPr>
        <p:grpSpPr>
          <a:xfrm>
            <a:off x="1306238" y="1282370"/>
            <a:ext cx="6531523" cy="3278543"/>
            <a:chOff x="1306238" y="1282370"/>
            <a:chExt cx="6531523" cy="3278543"/>
          </a:xfrm>
        </p:grpSpPr>
        <p:sp>
          <p:nvSpPr>
            <p:cNvPr id="4" name="Text Placeholder 3">
              <a:extLst>
                <a:ext uri="{FF2B5EF4-FFF2-40B4-BE49-F238E27FC236}">
                  <a16:creationId xmlns:a16="http://schemas.microsoft.com/office/drawing/2014/main" id="{26D56F4F-C7CC-43AD-AB6B-2AC4B3F26A52}"/>
                </a:ext>
              </a:extLst>
            </p:cNvPr>
            <p:cNvSpPr txBox="1">
              <a:spLocks/>
            </p:cNvSpPr>
            <p:nvPr/>
          </p:nvSpPr>
          <p:spPr>
            <a:xfrm>
              <a:off x="1331210" y="1282370"/>
              <a:ext cx="2828561" cy="276999"/>
            </a:xfrm>
            <a:prstGeom prst="rect">
              <a:avLst/>
            </a:prstGeom>
          </p:spPr>
          <p:txBody>
            <a:bodyPr vert="horz" wrap="square" lIns="0" tIns="0" rIns="0" bIns="0" rtlCol="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1800"/>
                </a:spcAft>
                <a:buClrTx/>
                <a:buNone/>
              </a:pPr>
              <a:r>
                <a:rPr lang="en-NZ" sz="2000" b="1" dirty="0">
                  <a:latin typeface="+mj-lt"/>
                  <a:cs typeface="Calibri" panose="020F0502020204030204" pitchFamily="34" charset="0"/>
                </a:rPr>
                <a:t>A UDL approach</a:t>
              </a:r>
              <a:endParaRPr lang="en-NZ" sz="1400" dirty="0">
                <a:latin typeface="+mn-lt"/>
                <a:cs typeface="Calibri" panose="020F0502020204030204" pitchFamily="34" charset="0"/>
              </a:endParaRPr>
            </a:p>
          </p:txBody>
        </p:sp>
        <p:pic>
          <p:nvPicPr>
            <p:cNvPr id="9" name="Picture 8" descr="Table&#10;&#10;Description automatically generated">
              <a:extLst>
                <a:ext uri="{FF2B5EF4-FFF2-40B4-BE49-F238E27FC236}">
                  <a16:creationId xmlns:a16="http://schemas.microsoft.com/office/drawing/2014/main" id="{34F84618-BF87-564C-A7F4-7258EED7F9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6238" y="1674213"/>
              <a:ext cx="6531523" cy="2886700"/>
            </a:xfrm>
            <a:prstGeom prst="rect">
              <a:avLst/>
            </a:prstGeom>
          </p:spPr>
        </p:pic>
      </p:grpSp>
    </p:spTree>
    <p:extLst>
      <p:ext uri="{BB962C8B-B14F-4D97-AF65-F5344CB8AC3E}">
        <p14:creationId xmlns:p14="http://schemas.microsoft.com/office/powerpoint/2010/main" val="247209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FCF0028-FDFE-4506-8054-3DFE90B2B3FC}"/>
              </a:ext>
            </a:extLst>
          </p:cNvPr>
          <p:cNvSpPr txBox="1">
            <a:spLocks/>
          </p:cNvSpPr>
          <p:nvPr/>
        </p:nvSpPr>
        <p:spPr>
          <a:xfrm>
            <a:off x="431800" y="447675"/>
            <a:ext cx="7015348" cy="387798"/>
          </a:xfrm>
          <a:prstGeom prst="rect">
            <a:avLst/>
          </a:prstGeom>
        </p:spPr>
        <p:txBody>
          <a:bodyPr wrap="square" lIns="0" tIns="0" rIns="0" bIns="0">
            <a:spAutoFit/>
          </a:bodyPr>
          <a:lstStyle>
            <a:defPPr>
              <a:defRPr lang="en-US"/>
            </a:defPPr>
            <a:lvl1pPr defTabSz="685783">
              <a:lnSpc>
                <a:spcPct val="90000"/>
              </a:lnSpc>
              <a:spcBef>
                <a:spcPct val="0"/>
              </a:spcBef>
              <a:buNone/>
              <a:defRPr sz="2800" b="1" i="1">
                <a:solidFill>
                  <a:schemeClr val="bg1"/>
                </a:solidFill>
                <a:latin typeface="+mj-lt"/>
                <a:ea typeface="+mj-ea"/>
                <a:cs typeface="Arial" panose="020B0604020202020204" pitchFamily="34" charset="0"/>
              </a:defRPr>
            </a:lvl1pPr>
          </a:lstStyle>
          <a:p>
            <a:r>
              <a:rPr lang="en-NZ" dirty="0"/>
              <a:t>Providing sufficient opportunities to learn</a:t>
            </a:r>
          </a:p>
        </p:txBody>
      </p:sp>
      <p:sp>
        <p:nvSpPr>
          <p:cNvPr id="4" name="Text Placeholder 3">
            <a:extLst>
              <a:ext uri="{FF2B5EF4-FFF2-40B4-BE49-F238E27FC236}">
                <a16:creationId xmlns:a16="http://schemas.microsoft.com/office/drawing/2014/main" id="{26D56F4F-C7CC-43AD-AB6B-2AC4B3F26A52}"/>
              </a:ext>
            </a:extLst>
          </p:cNvPr>
          <p:cNvSpPr txBox="1">
            <a:spLocks/>
          </p:cNvSpPr>
          <p:nvPr/>
        </p:nvSpPr>
        <p:spPr>
          <a:xfrm>
            <a:off x="431800" y="1935758"/>
            <a:ext cx="7815071" cy="1846659"/>
          </a:xfrm>
          <a:prstGeom prst="rect">
            <a:avLst/>
          </a:prstGeom>
        </p:spPr>
        <p:txBody>
          <a:bodyPr vert="horz" wrap="square" lIns="0" tIns="0" rIns="0" bIns="0" rtlCol="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0"/>
              </a:spcBef>
              <a:spcAft>
                <a:spcPts val="1200"/>
              </a:spcAft>
              <a:buClrTx/>
              <a:buFont typeface="+mj-lt"/>
              <a:buAutoNum type="arabicPeriod"/>
            </a:pPr>
            <a:r>
              <a:rPr lang="en-NZ" sz="1600" dirty="0">
                <a:latin typeface="+mn-lt"/>
                <a:cs typeface="Calibri" panose="020F0502020204030204" pitchFamily="34" charset="0"/>
              </a:rPr>
              <a:t>Presenting information in a variety of ways to support understanding</a:t>
            </a:r>
          </a:p>
          <a:p>
            <a:pPr marL="342900" indent="-342900">
              <a:lnSpc>
                <a:spcPct val="100000"/>
              </a:lnSpc>
              <a:spcBef>
                <a:spcPts val="0"/>
              </a:spcBef>
              <a:spcAft>
                <a:spcPts val="1200"/>
              </a:spcAft>
              <a:buClrTx/>
              <a:buFont typeface="+mj-lt"/>
              <a:buAutoNum type="arabicPeriod"/>
            </a:pPr>
            <a:r>
              <a:rPr lang="en-NZ" sz="1600" dirty="0">
                <a:latin typeface="+mn-lt"/>
                <a:cs typeface="Calibri" panose="020F0502020204030204" pitchFamily="34" charset="0"/>
              </a:rPr>
              <a:t>Providing alternatives for students to demonstrate their learning</a:t>
            </a:r>
          </a:p>
          <a:p>
            <a:pPr marL="342900" indent="-342900">
              <a:lnSpc>
                <a:spcPct val="100000"/>
              </a:lnSpc>
              <a:spcBef>
                <a:spcPts val="0"/>
              </a:spcBef>
              <a:spcAft>
                <a:spcPts val="1200"/>
              </a:spcAft>
              <a:buClrTx/>
              <a:buFont typeface="+mj-lt"/>
              <a:buAutoNum type="arabicPeriod"/>
            </a:pPr>
            <a:r>
              <a:rPr lang="en-NZ" sz="1600" dirty="0">
                <a:latin typeface="+mn-lt"/>
                <a:cs typeface="Calibri" panose="020F0502020204030204" pitchFamily="34" charset="0"/>
              </a:rPr>
              <a:t>Supporting student responses</a:t>
            </a:r>
          </a:p>
          <a:p>
            <a:pPr marL="342900" indent="-342900">
              <a:lnSpc>
                <a:spcPct val="100000"/>
              </a:lnSpc>
              <a:spcBef>
                <a:spcPts val="0"/>
              </a:spcBef>
              <a:spcAft>
                <a:spcPts val="1200"/>
              </a:spcAft>
              <a:buClrTx/>
              <a:buFont typeface="+mj-lt"/>
              <a:buAutoNum type="arabicPeriod"/>
            </a:pPr>
            <a:r>
              <a:rPr lang="en-NZ" sz="1600" dirty="0">
                <a:latin typeface="+mn-lt"/>
                <a:cs typeface="Calibri" panose="020F0502020204030204" pitchFamily="34" charset="0"/>
              </a:rPr>
              <a:t>Providing choice</a:t>
            </a:r>
          </a:p>
          <a:p>
            <a:pPr marL="342900" indent="-342900">
              <a:lnSpc>
                <a:spcPct val="100000"/>
              </a:lnSpc>
              <a:spcBef>
                <a:spcPts val="0"/>
              </a:spcBef>
              <a:spcAft>
                <a:spcPts val="1200"/>
              </a:spcAft>
              <a:buClrTx/>
              <a:buFont typeface="+mj-lt"/>
              <a:buAutoNum type="arabicPeriod"/>
            </a:pPr>
            <a:r>
              <a:rPr lang="en-NZ" sz="1600" dirty="0">
                <a:latin typeface="+mn-lt"/>
                <a:cs typeface="Calibri" panose="020F0502020204030204" pitchFamily="34" charset="0"/>
              </a:rPr>
              <a:t>Structuring tasks strategically</a:t>
            </a:r>
          </a:p>
        </p:txBody>
      </p:sp>
      <p:sp>
        <p:nvSpPr>
          <p:cNvPr id="6" name="Slide Number Placeholder 5">
            <a:extLst>
              <a:ext uri="{FF2B5EF4-FFF2-40B4-BE49-F238E27FC236}">
                <a16:creationId xmlns:a16="http://schemas.microsoft.com/office/drawing/2014/main" id="{FF00E01F-D99E-F340-AAC0-1A1A58EFEA8E}"/>
              </a:ext>
            </a:extLst>
          </p:cNvPr>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14</a:t>
            </a:fld>
            <a:endParaRPr lang="en-NZ" sz="1000" dirty="0">
              <a:solidFill>
                <a:schemeClr val="tx1"/>
              </a:solidFill>
            </a:endParaRPr>
          </a:p>
        </p:txBody>
      </p:sp>
    </p:spTree>
    <p:extLst>
      <p:ext uri="{BB962C8B-B14F-4D97-AF65-F5344CB8AC3E}">
        <p14:creationId xmlns:p14="http://schemas.microsoft.com/office/powerpoint/2010/main" val="386501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FCF0028-FDFE-4506-8054-3DFE90B2B3FC}"/>
              </a:ext>
            </a:extLst>
          </p:cNvPr>
          <p:cNvSpPr txBox="1">
            <a:spLocks/>
          </p:cNvSpPr>
          <p:nvPr/>
        </p:nvSpPr>
        <p:spPr>
          <a:xfrm>
            <a:off x="431800" y="447675"/>
            <a:ext cx="7015348" cy="387798"/>
          </a:xfrm>
          <a:prstGeom prst="rect">
            <a:avLst/>
          </a:prstGeom>
        </p:spPr>
        <p:txBody>
          <a:bodyPr wrap="square" lIns="0" tIns="0" rIns="0" bIns="0">
            <a:spAutoFit/>
          </a:bodyPr>
          <a:lstStyle>
            <a:defPPr>
              <a:defRPr lang="en-US"/>
            </a:defPPr>
            <a:lvl1pPr defTabSz="685783">
              <a:lnSpc>
                <a:spcPct val="90000"/>
              </a:lnSpc>
              <a:spcBef>
                <a:spcPct val="0"/>
              </a:spcBef>
              <a:buNone/>
              <a:defRPr sz="2800" b="1" i="1">
                <a:solidFill>
                  <a:schemeClr val="bg1"/>
                </a:solidFill>
                <a:latin typeface="+mj-lt"/>
                <a:ea typeface="+mj-ea"/>
                <a:cs typeface="Arial" panose="020B0604020202020204" pitchFamily="34" charset="0"/>
              </a:defRPr>
            </a:lvl1pPr>
          </a:lstStyle>
          <a:p>
            <a:r>
              <a:rPr lang="en-NZ" dirty="0"/>
              <a:t>Each major section includes … </a:t>
            </a:r>
          </a:p>
        </p:txBody>
      </p:sp>
      <p:sp>
        <p:nvSpPr>
          <p:cNvPr id="6" name="Slide Number Placeholder 5">
            <a:extLst>
              <a:ext uri="{FF2B5EF4-FFF2-40B4-BE49-F238E27FC236}">
                <a16:creationId xmlns:a16="http://schemas.microsoft.com/office/drawing/2014/main" id="{EB128B13-B17E-5146-9822-8BFF25A3D982}"/>
              </a:ext>
            </a:extLst>
          </p:cNvPr>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15</a:t>
            </a:fld>
            <a:endParaRPr lang="en-NZ" sz="1000" dirty="0">
              <a:solidFill>
                <a:schemeClr val="tx1"/>
              </a:solidFill>
            </a:endParaRPr>
          </a:p>
        </p:txBody>
      </p:sp>
      <p:sp>
        <p:nvSpPr>
          <p:cNvPr id="7" name="Text Placeholder 3">
            <a:extLst>
              <a:ext uri="{FF2B5EF4-FFF2-40B4-BE49-F238E27FC236}">
                <a16:creationId xmlns:a16="http://schemas.microsoft.com/office/drawing/2014/main" id="{0A9D5191-8027-CB40-BC99-C2568E4DA7B1}"/>
              </a:ext>
            </a:extLst>
          </p:cNvPr>
          <p:cNvSpPr txBox="1">
            <a:spLocks/>
          </p:cNvSpPr>
          <p:nvPr/>
        </p:nvSpPr>
        <p:spPr>
          <a:xfrm>
            <a:off x="431800" y="2135813"/>
            <a:ext cx="7815071" cy="1446550"/>
          </a:xfrm>
          <a:prstGeom prst="rect">
            <a:avLst/>
          </a:prstGeom>
        </p:spPr>
        <p:txBody>
          <a:bodyPr vert="horz" wrap="square" lIns="0" tIns="0" rIns="0" bIns="0" rtlCol="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1200"/>
              </a:spcAft>
              <a:buClrTx/>
            </a:pPr>
            <a:r>
              <a:rPr lang="en-NZ" sz="1600" dirty="0">
                <a:latin typeface="+mn-lt"/>
                <a:cs typeface="Calibri" panose="020F0502020204030204" pitchFamily="34" charset="0"/>
              </a:rPr>
              <a:t>Key strategies unpacked and illustrated over 1–4 pages</a:t>
            </a:r>
          </a:p>
          <a:p>
            <a:pPr>
              <a:lnSpc>
                <a:spcPct val="100000"/>
              </a:lnSpc>
              <a:spcBef>
                <a:spcPts val="0"/>
              </a:spcBef>
              <a:spcAft>
                <a:spcPts val="1200"/>
              </a:spcAft>
              <a:buClrTx/>
            </a:pPr>
            <a:r>
              <a:rPr lang="en-NZ" sz="1600" b="1" dirty="0">
                <a:solidFill>
                  <a:srgbClr val="FF6600"/>
                </a:solidFill>
                <a:latin typeface="+mj-lt"/>
                <a:cs typeface="Calibri" panose="020F0502020204030204" pitchFamily="34" charset="0"/>
              </a:rPr>
              <a:t>Stories from practice</a:t>
            </a:r>
          </a:p>
          <a:p>
            <a:pPr>
              <a:lnSpc>
                <a:spcPct val="100000"/>
              </a:lnSpc>
              <a:spcBef>
                <a:spcPts val="0"/>
              </a:spcBef>
              <a:spcAft>
                <a:spcPts val="1200"/>
              </a:spcAft>
              <a:buClrTx/>
            </a:pPr>
            <a:r>
              <a:rPr lang="en-NZ" sz="1600" dirty="0">
                <a:latin typeface="+mn-lt"/>
                <a:cs typeface="Calibri" panose="020F0502020204030204" pitchFamily="34" charset="0"/>
              </a:rPr>
              <a:t>Professional learning activities</a:t>
            </a:r>
          </a:p>
          <a:p>
            <a:pPr>
              <a:lnSpc>
                <a:spcPct val="100000"/>
              </a:lnSpc>
              <a:spcBef>
                <a:spcPts val="0"/>
              </a:spcBef>
              <a:spcAft>
                <a:spcPts val="1200"/>
              </a:spcAft>
              <a:buClrTx/>
            </a:pPr>
            <a:r>
              <a:rPr lang="en-NZ" sz="1600" dirty="0">
                <a:latin typeface="+mn-lt"/>
                <a:cs typeface="Calibri" panose="020F0502020204030204" pitchFamily="34" charset="0"/>
              </a:rPr>
              <a:t>Links to additional information (websites, videos, articles etc)</a:t>
            </a:r>
          </a:p>
        </p:txBody>
      </p:sp>
      <p:sp>
        <p:nvSpPr>
          <p:cNvPr id="2" name="Right Arrow 1">
            <a:extLst>
              <a:ext uri="{FF2B5EF4-FFF2-40B4-BE49-F238E27FC236}">
                <a16:creationId xmlns:a16="http://schemas.microsoft.com/office/drawing/2014/main" id="{5D1FAA6F-7A5A-A746-804B-C2F367F9D1D3}"/>
              </a:ext>
            </a:extLst>
          </p:cNvPr>
          <p:cNvSpPr/>
          <p:nvPr/>
        </p:nvSpPr>
        <p:spPr>
          <a:xfrm>
            <a:off x="381001" y="2581896"/>
            <a:ext cx="196850" cy="151254"/>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298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FCF0028-FDFE-4506-8054-3DFE90B2B3FC}"/>
              </a:ext>
            </a:extLst>
          </p:cNvPr>
          <p:cNvSpPr txBox="1">
            <a:spLocks/>
          </p:cNvSpPr>
          <p:nvPr/>
        </p:nvSpPr>
        <p:spPr>
          <a:xfrm>
            <a:off x="431800" y="447675"/>
            <a:ext cx="7220679" cy="387798"/>
          </a:xfrm>
          <a:prstGeom prst="rect">
            <a:avLst/>
          </a:prstGeom>
        </p:spPr>
        <p:txBody>
          <a:bodyPr wrap="square" lIns="0" tIns="0" rIns="0" bIns="0">
            <a:spAutoFit/>
          </a:bodyPr>
          <a:lstStyle>
            <a:defPPr>
              <a:defRPr lang="en-US"/>
            </a:defPPr>
            <a:lvl1pPr defTabSz="685783">
              <a:lnSpc>
                <a:spcPct val="90000"/>
              </a:lnSpc>
              <a:spcBef>
                <a:spcPct val="0"/>
              </a:spcBef>
              <a:buNone/>
              <a:defRPr sz="2800" b="1" i="1">
                <a:solidFill>
                  <a:schemeClr val="bg1"/>
                </a:solidFill>
                <a:latin typeface="+mj-lt"/>
                <a:ea typeface="+mj-ea"/>
                <a:cs typeface="Arial" panose="020B0604020202020204" pitchFamily="34" charset="0"/>
              </a:defRPr>
            </a:lvl1pPr>
          </a:lstStyle>
          <a:p>
            <a:r>
              <a:rPr lang="en-NZ" dirty="0"/>
              <a:t>Example of a story from practice: Taylor &amp; Millie</a:t>
            </a:r>
          </a:p>
        </p:txBody>
      </p:sp>
      <p:sp>
        <p:nvSpPr>
          <p:cNvPr id="7" name="Text Placeholder 3">
            <a:extLst>
              <a:ext uri="{FF2B5EF4-FFF2-40B4-BE49-F238E27FC236}">
                <a16:creationId xmlns:a16="http://schemas.microsoft.com/office/drawing/2014/main" id="{43725ECF-3411-444D-9DA7-5C390E291BD4}"/>
              </a:ext>
            </a:extLst>
          </p:cNvPr>
          <p:cNvSpPr txBox="1">
            <a:spLocks/>
          </p:cNvSpPr>
          <p:nvPr/>
        </p:nvSpPr>
        <p:spPr>
          <a:xfrm>
            <a:off x="431800" y="2155498"/>
            <a:ext cx="7402248" cy="1407180"/>
          </a:xfrm>
          <a:prstGeom prst="rect">
            <a:avLst/>
          </a:prstGeom>
        </p:spPr>
        <p:txBody>
          <a:bodyPr vert="horz" wrap="square" lIns="0" tIns="0" rIns="0" bIns="0" rtlCol="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4000"/>
              </a:lnSpc>
              <a:spcBef>
                <a:spcPts val="0"/>
              </a:spcBef>
              <a:spcAft>
                <a:spcPts val="1200"/>
              </a:spcAft>
              <a:buNone/>
            </a:pPr>
            <a:r>
              <a:rPr lang="en-US" sz="1600" dirty="0">
                <a:latin typeface="+mn-lt"/>
              </a:rPr>
              <a:t>Read the story on page 21 and discuss with your </a:t>
            </a:r>
            <a:r>
              <a:rPr lang="en-US" sz="1600" dirty="0" err="1">
                <a:latin typeface="+mn-lt"/>
              </a:rPr>
              <a:t>neighbour</a:t>
            </a:r>
            <a:r>
              <a:rPr lang="en-US" sz="1600" dirty="0">
                <a:latin typeface="+mn-lt"/>
              </a:rPr>
              <a:t>:</a:t>
            </a:r>
          </a:p>
          <a:p>
            <a:pPr eaLnBrk="0" hangingPunct="0">
              <a:spcBef>
                <a:spcPts val="0"/>
              </a:spcBef>
              <a:spcAft>
                <a:spcPts val="1200"/>
              </a:spcAft>
              <a:buClr>
                <a:schemeClr val="tx2"/>
              </a:buClr>
            </a:pPr>
            <a:r>
              <a:rPr lang="en-AU" sz="1600" dirty="0">
                <a:latin typeface="+mn-lt"/>
              </a:rPr>
              <a:t>What are the key messages in this story?</a:t>
            </a:r>
          </a:p>
          <a:p>
            <a:pPr eaLnBrk="0" hangingPunct="0">
              <a:spcBef>
                <a:spcPts val="0"/>
              </a:spcBef>
              <a:spcAft>
                <a:spcPts val="1200"/>
              </a:spcAft>
              <a:buClr>
                <a:schemeClr val="tx2"/>
              </a:buClr>
            </a:pPr>
            <a:r>
              <a:rPr lang="en-AU" sz="1600" dirty="0">
                <a:latin typeface="+mn-lt"/>
              </a:rPr>
              <a:t>What are the examples of inclusive practice that the story highlights?</a:t>
            </a:r>
          </a:p>
          <a:p>
            <a:pPr eaLnBrk="0" hangingPunct="0">
              <a:spcBef>
                <a:spcPts val="0"/>
              </a:spcBef>
              <a:spcAft>
                <a:spcPts val="1200"/>
              </a:spcAft>
              <a:buClr>
                <a:schemeClr val="tx2"/>
              </a:buClr>
            </a:pPr>
            <a:r>
              <a:rPr lang="en-AU" sz="1600" dirty="0">
                <a:latin typeface="+mn-lt"/>
              </a:rPr>
              <a:t>How have barriers to learning, participation, and engagement been removed for Millie?</a:t>
            </a:r>
          </a:p>
        </p:txBody>
      </p:sp>
      <p:sp>
        <p:nvSpPr>
          <p:cNvPr id="4" name="Slide Number Placeholder 5">
            <a:extLst>
              <a:ext uri="{FF2B5EF4-FFF2-40B4-BE49-F238E27FC236}">
                <a16:creationId xmlns:a16="http://schemas.microsoft.com/office/drawing/2014/main" id="{BE647B0D-E885-ED47-83B5-404EBE3C8C98}"/>
              </a:ext>
            </a:extLst>
          </p:cNvPr>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16</a:t>
            </a:fld>
            <a:endParaRPr lang="en-NZ" sz="1000" dirty="0">
              <a:solidFill>
                <a:schemeClr val="tx1"/>
              </a:solidFill>
            </a:endParaRPr>
          </a:p>
        </p:txBody>
      </p:sp>
    </p:spTree>
    <p:extLst>
      <p:ext uri="{BB962C8B-B14F-4D97-AF65-F5344CB8AC3E}">
        <p14:creationId xmlns:p14="http://schemas.microsoft.com/office/powerpoint/2010/main" val="2626750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5318F7-2FE3-C844-B23D-91A152842899}"/>
              </a:ext>
            </a:extLst>
          </p:cNvPr>
          <p:cNvSpPr/>
          <p:nvPr/>
        </p:nvSpPr>
        <p:spPr>
          <a:xfrm>
            <a:off x="929390" y="1341334"/>
            <a:ext cx="7307705" cy="3035508"/>
          </a:xfrm>
          <a:prstGeom prst="rect">
            <a:avLst/>
          </a:prstGeom>
          <a:solidFill>
            <a:srgbClr val="D7D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2FCF0028-FDFE-4506-8054-3DFE90B2B3FC}"/>
              </a:ext>
            </a:extLst>
          </p:cNvPr>
          <p:cNvSpPr txBox="1">
            <a:spLocks/>
          </p:cNvSpPr>
          <p:nvPr/>
        </p:nvSpPr>
        <p:spPr>
          <a:xfrm>
            <a:off x="431800" y="447675"/>
            <a:ext cx="7015348" cy="387798"/>
          </a:xfrm>
          <a:prstGeom prst="rect">
            <a:avLst/>
          </a:prstGeom>
        </p:spPr>
        <p:txBody>
          <a:bodyPr wrap="square" lIns="0" tIns="0" rIns="0" bIns="0">
            <a:spAutoFit/>
          </a:bodyPr>
          <a:lstStyle>
            <a:defPPr>
              <a:defRPr lang="en-US"/>
            </a:defPPr>
            <a:lvl1pPr defTabSz="685783">
              <a:lnSpc>
                <a:spcPct val="90000"/>
              </a:lnSpc>
              <a:spcBef>
                <a:spcPct val="0"/>
              </a:spcBef>
              <a:buNone/>
              <a:defRPr sz="2800" b="1" i="1">
                <a:solidFill>
                  <a:schemeClr val="bg1"/>
                </a:solidFill>
                <a:latin typeface="+mj-lt"/>
                <a:ea typeface="+mj-ea"/>
                <a:cs typeface="Arial" panose="020B0604020202020204" pitchFamily="34" charset="0"/>
              </a:defRPr>
            </a:lvl1pPr>
          </a:lstStyle>
          <a:p>
            <a:r>
              <a:rPr lang="en-NZ" dirty="0"/>
              <a:t>Example of a story from practice: Max</a:t>
            </a:r>
          </a:p>
        </p:txBody>
      </p:sp>
      <p:sp>
        <p:nvSpPr>
          <p:cNvPr id="7" name="Text Placeholder 3">
            <a:extLst>
              <a:ext uri="{FF2B5EF4-FFF2-40B4-BE49-F238E27FC236}">
                <a16:creationId xmlns:a16="http://schemas.microsoft.com/office/drawing/2014/main" id="{43725ECF-3411-444D-9DA7-5C390E291BD4}"/>
              </a:ext>
            </a:extLst>
          </p:cNvPr>
          <p:cNvSpPr txBox="1">
            <a:spLocks/>
          </p:cNvSpPr>
          <p:nvPr/>
        </p:nvSpPr>
        <p:spPr>
          <a:xfrm>
            <a:off x="1175270" y="1635676"/>
            <a:ext cx="6793459" cy="2446824"/>
          </a:xfrm>
          <a:prstGeom prst="rect">
            <a:avLst/>
          </a:prstGeom>
        </p:spPr>
        <p:txBody>
          <a:bodyPr vert="horz" wrap="square" lIns="0" tIns="0" rIns="0" bIns="0" rtlCol="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600"/>
              </a:spcAft>
              <a:buNone/>
            </a:pPr>
            <a:r>
              <a:rPr lang="en-US" sz="1200" b="0" i="0" u="none" strike="noStrike" baseline="0" dirty="0">
                <a:latin typeface="+mn-lt"/>
              </a:rPr>
              <a:t>Max, a year 11 student in a Dunedin college, has successfully avoided written work for many years. While he has ideas and experiences to share and an interest in automotive engineering that suggests a likely career path, disengagement in the classroom has put him on the wrong side of many of his teachers and resulted in a low rate of task completion. </a:t>
            </a:r>
          </a:p>
          <a:p>
            <a:pPr marL="0" indent="0">
              <a:lnSpc>
                <a:spcPct val="100000"/>
              </a:lnSpc>
              <a:spcBef>
                <a:spcPts val="0"/>
              </a:spcBef>
              <a:spcAft>
                <a:spcPts val="600"/>
              </a:spcAft>
              <a:buNone/>
            </a:pPr>
            <a:r>
              <a:rPr lang="en-US" sz="1200" b="0" i="0" u="none" strike="noStrike" baseline="0" dirty="0">
                <a:latin typeface="+mn-lt"/>
              </a:rPr>
              <a:t>Typically Max has a hard time getting started on writing tasks, has difficulty planning and sequencing ideas, and struggles with spelling and the mechanics of writing. He shows his frustration and lack of motivation through non-compliance and a tendency to distract others with off-task </a:t>
            </a:r>
            <a:r>
              <a:rPr lang="en-US" sz="1200" b="0" i="0" u="none" strike="noStrike" baseline="0" dirty="0" err="1">
                <a:latin typeface="+mn-lt"/>
              </a:rPr>
              <a:t>behaviour</a:t>
            </a:r>
            <a:r>
              <a:rPr lang="en-US" sz="1200" b="0" i="0" u="none" strike="noStrike" baseline="0" dirty="0">
                <a:latin typeface="+mn-lt"/>
              </a:rPr>
              <a:t>.</a:t>
            </a:r>
          </a:p>
          <a:p>
            <a:pPr marL="0" indent="0">
              <a:lnSpc>
                <a:spcPct val="100000"/>
              </a:lnSpc>
              <a:spcBef>
                <a:spcPts val="0"/>
              </a:spcBef>
              <a:spcAft>
                <a:spcPts val="600"/>
              </a:spcAft>
              <a:buNone/>
            </a:pPr>
            <a:r>
              <a:rPr lang="en-NZ" sz="1200" dirty="0">
                <a:latin typeface="+mn-lt"/>
              </a:rPr>
              <a:t>This year the school has been implementing a Universal Design approach to remove barriers to success for students such as Max. A learning coach has helped Max to embark on a personalised pathway, ensuring that schoolwork feels more relevant and aligned with his plans for the future. </a:t>
            </a:r>
          </a:p>
          <a:p>
            <a:pPr marL="0" indent="0">
              <a:lnSpc>
                <a:spcPct val="100000"/>
              </a:lnSpc>
              <a:spcBef>
                <a:spcPts val="0"/>
              </a:spcBef>
              <a:spcAft>
                <a:spcPts val="600"/>
              </a:spcAft>
              <a:buNone/>
            </a:pPr>
            <a:r>
              <a:rPr lang="en-NZ" sz="1200" dirty="0">
                <a:latin typeface="+mn-lt"/>
              </a:rPr>
              <a:t>Max’s teachers have successfully implemented a number of strategies to support his learning, particularly in the area of writing.</a:t>
            </a:r>
          </a:p>
        </p:txBody>
      </p:sp>
      <p:sp>
        <p:nvSpPr>
          <p:cNvPr id="4" name="Slide Number Placeholder 5">
            <a:extLst>
              <a:ext uri="{FF2B5EF4-FFF2-40B4-BE49-F238E27FC236}">
                <a16:creationId xmlns:a16="http://schemas.microsoft.com/office/drawing/2014/main" id="{71604488-798E-7146-9966-DFC532F01F0E}"/>
              </a:ext>
            </a:extLst>
          </p:cNvPr>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17</a:t>
            </a:fld>
            <a:endParaRPr lang="en-NZ" sz="1000" dirty="0">
              <a:solidFill>
                <a:schemeClr val="tx1"/>
              </a:solidFill>
            </a:endParaRPr>
          </a:p>
        </p:txBody>
      </p:sp>
    </p:spTree>
    <p:extLst>
      <p:ext uri="{BB962C8B-B14F-4D97-AF65-F5344CB8AC3E}">
        <p14:creationId xmlns:p14="http://schemas.microsoft.com/office/powerpoint/2010/main" val="2638602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FCF0028-FDFE-4506-8054-3DFE90B2B3FC}"/>
              </a:ext>
            </a:extLst>
          </p:cNvPr>
          <p:cNvSpPr txBox="1">
            <a:spLocks/>
          </p:cNvSpPr>
          <p:nvPr/>
        </p:nvSpPr>
        <p:spPr>
          <a:xfrm>
            <a:off x="431800" y="447675"/>
            <a:ext cx="7015348" cy="387798"/>
          </a:xfrm>
          <a:prstGeom prst="rect">
            <a:avLst/>
          </a:prstGeom>
        </p:spPr>
        <p:txBody>
          <a:bodyPr wrap="square" lIns="0" tIns="0" rIns="0" bIns="0">
            <a:spAutoFit/>
          </a:bodyPr>
          <a:lstStyle>
            <a:defPPr>
              <a:defRPr lang="en-US"/>
            </a:defPPr>
            <a:lvl1pPr defTabSz="685783">
              <a:lnSpc>
                <a:spcPct val="90000"/>
              </a:lnSpc>
              <a:spcBef>
                <a:spcPct val="0"/>
              </a:spcBef>
              <a:buNone/>
              <a:defRPr sz="2800" b="1" i="1">
                <a:solidFill>
                  <a:schemeClr val="bg1"/>
                </a:solidFill>
                <a:latin typeface="+mj-lt"/>
                <a:ea typeface="+mj-ea"/>
                <a:cs typeface="Arial" panose="020B0604020202020204" pitchFamily="34" charset="0"/>
              </a:defRPr>
            </a:lvl1pPr>
          </a:lstStyle>
          <a:p>
            <a:r>
              <a:rPr lang="en-NZ" dirty="0"/>
              <a:t>Example of a story from practice: Max</a:t>
            </a:r>
          </a:p>
        </p:txBody>
      </p:sp>
      <p:sp>
        <p:nvSpPr>
          <p:cNvPr id="7" name="Text Placeholder 3">
            <a:extLst>
              <a:ext uri="{FF2B5EF4-FFF2-40B4-BE49-F238E27FC236}">
                <a16:creationId xmlns:a16="http://schemas.microsoft.com/office/drawing/2014/main" id="{43725ECF-3411-444D-9DA7-5C390E291BD4}"/>
              </a:ext>
            </a:extLst>
          </p:cNvPr>
          <p:cNvSpPr txBox="1">
            <a:spLocks/>
          </p:cNvSpPr>
          <p:nvPr/>
        </p:nvSpPr>
        <p:spPr>
          <a:xfrm>
            <a:off x="431800" y="1701713"/>
            <a:ext cx="8280400" cy="2438873"/>
          </a:xfrm>
          <a:prstGeom prst="rect">
            <a:avLst/>
          </a:prstGeom>
        </p:spPr>
        <p:txBody>
          <a:bodyPr vert="horz" wrap="square" lIns="0" tIns="0" rIns="0" bIns="0" rtlCol="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4000"/>
              </a:lnSpc>
              <a:spcBef>
                <a:spcPts val="0"/>
              </a:spcBef>
              <a:spcAft>
                <a:spcPts val="1200"/>
              </a:spcAft>
              <a:buNone/>
            </a:pPr>
            <a:r>
              <a:rPr lang="en-US" sz="1600" b="0" i="0" u="none" strike="noStrike" baseline="0" dirty="0">
                <a:latin typeface="+mn-lt"/>
              </a:rPr>
              <a:t>Working in a small group, discuss h</a:t>
            </a:r>
            <a:r>
              <a:rPr lang="en-US" sz="1600" dirty="0">
                <a:latin typeface="+mn-lt"/>
              </a:rPr>
              <a:t>ow would you use the strategies below to support Max to be more engaged in the classroom, particularly in writing:</a:t>
            </a:r>
          </a:p>
          <a:p>
            <a:pPr>
              <a:spcBef>
                <a:spcPts val="0"/>
              </a:spcBef>
              <a:spcAft>
                <a:spcPts val="1200"/>
              </a:spcAft>
              <a:buClrTx/>
            </a:pPr>
            <a:r>
              <a:rPr lang="en-NZ" sz="1600" dirty="0">
                <a:latin typeface="+mn-lt"/>
                <a:cs typeface="Calibri" panose="020F0502020204030204" pitchFamily="34" charset="0"/>
              </a:rPr>
              <a:t>Presenting information in a variety of ways to support understanding</a:t>
            </a:r>
          </a:p>
          <a:p>
            <a:pPr>
              <a:spcBef>
                <a:spcPts val="0"/>
              </a:spcBef>
              <a:spcAft>
                <a:spcPts val="1200"/>
              </a:spcAft>
              <a:buClrTx/>
            </a:pPr>
            <a:r>
              <a:rPr lang="en-NZ" sz="1600" dirty="0">
                <a:latin typeface="+mn-lt"/>
                <a:cs typeface="Calibri" panose="020F0502020204030204" pitchFamily="34" charset="0"/>
              </a:rPr>
              <a:t>Providing alternatives for students to demonstrate their learning</a:t>
            </a:r>
          </a:p>
          <a:p>
            <a:pPr>
              <a:spcBef>
                <a:spcPts val="0"/>
              </a:spcBef>
              <a:spcAft>
                <a:spcPts val="1200"/>
              </a:spcAft>
              <a:buClrTx/>
            </a:pPr>
            <a:r>
              <a:rPr lang="en-NZ" sz="1600" dirty="0">
                <a:latin typeface="+mn-lt"/>
                <a:cs typeface="Calibri" panose="020F0502020204030204" pitchFamily="34" charset="0"/>
              </a:rPr>
              <a:t>Supporting student responses</a:t>
            </a:r>
          </a:p>
          <a:p>
            <a:pPr>
              <a:spcBef>
                <a:spcPts val="0"/>
              </a:spcBef>
              <a:spcAft>
                <a:spcPts val="1200"/>
              </a:spcAft>
              <a:buClrTx/>
            </a:pPr>
            <a:r>
              <a:rPr lang="en-NZ" sz="1600" dirty="0">
                <a:latin typeface="+mn-lt"/>
                <a:cs typeface="Calibri" panose="020F0502020204030204" pitchFamily="34" charset="0"/>
              </a:rPr>
              <a:t>Providing choice</a:t>
            </a:r>
          </a:p>
          <a:p>
            <a:pPr>
              <a:spcBef>
                <a:spcPts val="0"/>
              </a:spcBef>
              <a:spcAft>
                <a:spcPts val="1200"/>
              </a:spcAft>
              <a:buClrTx/>
            </a:pPr>
            <a:r>
              <a:rPr lang="en-NZ" sz="1600" dirty="0">
                <a:latin typeface="+mn-lt"/>
                <a:cs typeface="Calibri" panose="020F0502020204030204" pitchFamily="34" charset="0"/>
              </a:rPr>
              <a:t>Structuring tasks strategically</a:t>
            </a:r>
          </a:p>
        </p:txBody>
      </p:sp>
      <p:sp>
        <p:nvSpPr>
          <p:cNvPr id="4" name="Slide Number Placeholder 5">
            <a:extLst>
              <a:ext uri="{FF2B5EF4-FFF2-40B4-BE49-F238E27FC236}">
                <a16:creationId xmlns:a16="http://schemas.microsoft.com/office/drawing/2014/main" id="{F504DAE3-6170-324B-B90F-131E1DA7339D}"/>
              </a:ext>
            </a:extLst>
          </p:cNvPr>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18</a:t>
            </a:fld>
            <a:endParaRPr lang="en-NZ" sz="1000" dirty="0">
              <a:solidFill>
                <a:schemeClr val="tx1"/>
              </a:solidFill>
            </a:endParaRPr>
          </a:p>
        </p:txBody>
      </p:sp>
    </p:spTree>
    <p:extLst>
      <p:ext uri="{BB962C8B-B14F-4D97-AF65-F5344CB8AC3E}">
        <p14:creationId xmlns:p14="http://schemas.microsoft.com/office/powerpoint/2010/main" val="447678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4ABE8D-0991-F54F-9782-71454CB0D7A2}"/>
              </a:ext>
            </a:extLst>
          </p:cNvPr>
          <p:cNvSpPr/>
          <p:nvPr/>
        </p:nvSpPr>
        <p:spPr>
          <a:xfrm>
            <a:off x="929390" y="1341334"/>
            <a:ext cx="7307705" cy="3035508"/>
          </a:xfrm>
          <a:prstGeom prst="rect">
            <a:avLst/>
          </a:prstGeom>
          <a:solidFill>
            <a:srgbClr val="D7D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2FCF0028-FDFE-4506-8054-3DFE90B2B3FC}"/>
              </a:ext>
            </a:extLst>
          </p:cNvPr>
          <p:cNvSpPr txBox="1">
            <a:spLocks/>
          </p:cNvSpPr>
          <p:nvPr/>
        </p:nvSpPr>
        <p:spPr>
          <a:xfrm>
            <a:off x="431800" y="447675"/>
            <a:ext cx="8442076" cy="387798"/>
          </a:xfrm>
          <a:prstGeom prst="rect">
            <a:avLst/>
          </a:prstGeom>
        </p:spPr>
        <p:txBody>
          <a:bodyPr wrap="square" lIns="0" tIns="0" rIns="0" bIns="0">
            <a:spAutoFit/>
          </a:bodyPr>
          <a:lstStyle>
            <a:defPPr>
              <a:defRPr lang="en-US"/>
            </a:defPPr>
            <a:lvl1pPr defTabSz="685783">
              <a:lnSpc>
                <a:spcPct val="90000"/>
              </a:lnSpc>
              <a:spcBef>
                <a:spcPct val="0"/>
              </a:spcBef>
              <a:buNone/>
              <a:defRPr sz="2800" b="1" i="1">
                <a:solidFill>
                  <a:schemeClr val="bg1"/>
                </a:solidFill>
                <a:latin typeface="+mj-lt"/>
                <a:ea typeface="+mj-ea"/>
                <a:cs typeface="Arial" panose="020B0604020202020204" pitchFamily="34" charset="0"/>
              </a:defRPr>
            </a:lvl1pPr>
          </a:lstStyle>
          <a:p>
            <a:r>
              <a:rPr lang="en-NZ" dirty="0"/>
              <a:t>Example of a story from practice: Max (continued)</a:t>
            </a:r>
          </a:p>
        </p:txBody>
      </p:sp>
      <p:sp>
        <p:nvSpPr>
          <p:cNvPr id="7" name="Text Placeholder 3">
            <a:extLst>
              <a:ext uri="{FF2B5EF4-FFF2-40B4-BE49-F238E27FC236}">
                <a16:creationId xmlns:a16="http://schemas.microsoft.com/office/drawing/2014/main" id="{43725ECF-3411-444D-9DA7-5C390E291BD4}"/>
              </a:ext>
            </a:extLst>
          </p:cNvPr>
          <p:cNvSpPr txBox="1">
            <a:spLocks/>
          </p:cNvSpPr>
          <p:nvPr/>
        </p:nvSpPr>
        <p:spPr>
          <a:xfrm>
            <a:off x="1151241" y="1520260"/>
            <a:ext cx="6841517" cy="2677656"/>
          </a:xfrm>
          <a:prstGeom prst="rect">
            <a:avLst/>
          </a:prstGeom>
        </p:spPr>
        <p:txBody>
          <a:bodyPr vert="horz" wrap="square" lIns="0" tIns="0" rIns="0" bIns="0" rtlCol="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600"/>
              </a:spcAft>
              <a:buNone/>
            </a:pPr>
            <a:r>
              <a:rPr lang="en-NZ" sz="1200" dirty="0">
                <a:latin typeface="+mn-lt"/>
              </a:rPr>
              <a:t>Max’s teachers have successfully implemented a number of strategies to support his learning, particularly in the area of writing. These include: </a:t>
            </a:r>
          </a:p>
          <a:p>
            <a:pPr>
              <a:lnSpc>
                <a:spcPct val="100000"/>
              </a:lnSpc>
              <a:spcBef>
                <a:spcPts val="0"/>
              </a:spcBef>
              <a:spcAft>
                <a:spcPts val="600"/>
              </a:spcAft>
              <a:buClrTx/>
            </a:pPr>
            <a:r>
              <a:rPr lang="en-NZ" sz="1200" dirty="0">
                <a:latin typeface="+mn-lt"/>
              </a:rPr>
              <a:t>offering alternative ways for Max to show and share his learning and knowledge – for example, digital tools such as speech recognition software mean that the physical act of writing is no longer the chore it once was </a:t>
            </a:r>
          </a:p>
          <a:p>
            <a:pPr>
              <a:lnSpc>
                <a:spcPct val="100000"/>
              </a:lnSpc>
              <a:spcBef>
                <a:spcPts val="0"/>
              </a:spcBef>
              <a:spcAft>
                <a:spcPts val="600"/>
              </a:spcAft>
              <a:buClrTx/>
            </a:pPr>
            <a:r>
              <a:rPr lang="en-NZ" sz="1200" dirty="0">
                <a:latin typeface="+mn-lt"/>
              </a:rPr>
              <a:t>ensuring that writing tasks are high interest with authentic topics for authentic audiences – Max has had particular success writing a blog reviewing new cars in the style of ‘Top Gear’ </a:t>
            </a:r>
          </a:p>
          <a:p>
            <a:pPr>
              <a:lnSpc>
                <a:spcPct val="100000"/>
              </a:lnSpc>
              <a:spcBef>
                <a:spcPts val="0"/>
              </a:spcBef>
              <a:spcAft>
                <a:spcPts val="600"/>
              </a:spcAft>
              <a:buClrTx/>
            </a:pPr>
            <a:r>
              <a:rPr lang="en-NZ" sz="1200" dirty="0">
                <a:latin typeface="+mn-lt"/>
              </a:rPr>
              <a:t>dividing work into smaller, more manageable tasks, with a reduced assignment load and focusing on quality rather than quantity </a:t>
            </a:r>
          </a:p>
          <a:p>
            <a:pPr>
              <a:lnSpc>
                <a:spcPct val="100000"/>
              </a:lnSpc>
              <a:spcBef>
                <a:spcPts val="0"/>
              </a:spcBef>
              <a:spcAft>
                <a:spcPts val="600"/>
              </a:spcAft>
              <a:buClrTx/>
            </a:pPr>
            <a:r>
              <a:rPr lang="en-NZ" sz="1200" dirty="0">
                <a:latin typeface="+mn-lt"/>
              </a:rPr>
              <a:t>using graphic organisers and mind mapping to help with the organisation and sequencing of ideas. </a:t>
            </a:r>
          </a:p>
          <a:p>
            <a:pPr marL="0" indent="0">
              <a:lnSpc>
                <a:spcPct val="100000"/>
              </a:lnSpc>
              <a:spcBef>
                <a:spcPts val="0"/>
              </a:spcBef>
              <a:spcAft>
                <a:spcPts val="600"/>
              </a:spcAft>
              <a:buNone/>
            </a:pPr>
            <a:r>
              <a:rPr lang="en-NZ" sz="1200" dirty="0">
                <a:latin typeface="+mn-lt"/>
              </a:rPr>
              <a:t>According to the year 11 dean, Max has now found a new ‘gear’ and is well placed for a successful year as he tackles NCEA level 1.</a:t>
            </a:r>
          </a:p>
          <a:p>
            <a:pPr marL="0" indent="0" algn="r">
              <a:lnSpc>
                <a:spcPct val="100000"/>
              </a:lnSpc>
              <a:spcBef>
                <a:spcPts val="0"/>
              </a:spcBef>
              <a:spcAft>
                <a:spcPts val="600"/>
              </a:spcAft>
              <a:buNone/>
            </a:pPr>
            <a:r>
              <a:rPr lang="en-NZ" sz="1200" dirty="0">
                <a:solidFill>
                  <a:schemeClr val="tx1">
                    <a:lumMod val="50000"/>
                    <a:lumOff val="50000"/>
                  </a:schemeClr>
                </a:solidFill>
                <a:latin typeface="+mn-lt"/>
              </a:rPr>
              <a:t>(page 47)</a:t>
            </a:r>
          </a:p>
        </p:txBody>
      </p:sp>
      <p:sp>
        <p:nvSpPr>
          <p:cNvPr id="4" name="Slide Number Placeholder 5">
            <a:extLst>
              <a:ext uri="{FF2B5EF4-FFF2-40B4-BE49-F238E27FC236}">
                <a16:creationId xmlns:a16="http://schemas.microsoft.com/office/drawing/2014/main" id="{86C84AEA-01CF-254E-8F65-D698331B62E7}"/>
              </a:ext>
            </a:extLst>
          </p:cNvPr>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19</a:t>
            </a:fld>
            <a:endParaRPr lang="en-NZ" sz="1000" dirty="0">
              <a:solidFill>
                <a:schemeClr val="tx1"/>
              </a:solidFill>
            </a:endParaRPr>
          </a:p>
        </p:txBody>
      </p:sp>
    </p:spTree>
    <p:extLst>
      <p:ext uri="{BB962C8B-B14F-4D97-AF65-F5344CB8AC3E}">
        <p14:creationId xmlns:p14="http://schemas.microsoft.com/office/powerpoint/2010/main" val="2285403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3B813B-B0AC-2C4C-80D9-2829F36F538A}"/>
              </a:ext>
            </a:extLst>
          </p:cNvPr>
          <p:cNvSpPr/>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posing for the camera&#10;&#10;Description automatically generated">
            <a:extLst>
              <a:ext uri="{FF2B5EF4-FFF2-40B4-BE49-F238E27FC236}">
                <a16:creationId xmlns:a16="http://schemas.microsoft.com/office/drawing/2014/main" id="{50158939-2E99-B44D-A86A-3758BB746F7E}"/>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20" y="10"/>
            <a:ext cx="9143980" cy="5143490"/>
          </a:xfrm>
          <a:prstGeom prst="rect">
            <a:avLst/>
          </a:prstGeom>
        </p:spPr>
      </p:pic>
      <p:sp>
        <p:nvSpPr>
          <p:cNvPr id="5" name="Content Placeholder 3">
            <a:extLst>
              <a:ext uri="{FF2B5EF4-FFF2-40B4-BE49-F238E27FC236}">
                <a16:creationId xmlns:a16="http://schemas.microsoft.com/office/drawing/2014/main" id="{EB9173D6-E08F-4159-9211-5701ABFD0A41}"/>
              </a:ext>
            </a:extLst>
          </p:cNvPr>
          <p:cNvSpPr txBox="1">
            <a:spLocks/>
          </p:cNvSpPr>
          <p:nvPr/>
        </p:nvSpPr>
        <p:spPr>
          <a:xfrm>
            <a:off x="431800" y="252803"/>
            <a:ext cx="6627320" cy="455125"/>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pPr>
            <a:r>
              <a:rPr lang="en-NZ" b="1" i="1" dirty="0">
                <a:solidFill>
                  <a:schemeClr val="bg1"/>
                </a:solidFill>
                <a:latin typeface="+mj-lt"/>
                <a:cs typeface="Calibri" panose="020F0502020204030204" pitchFamily="34" charset="0"/>
              </a:rPr>
              <a:t>Te piko o te māhuri, tērā te tupu o te rākau.</a:t>
            </a:r>
          </a:p>
        </p:txBody>
      </p:sp>
      <p:sp>
        <p:nvSpPr>
          <p:cNvPr id="7" name="Content Placeholder 3">
            <a:extLst>
              <a:ext uri="{FF2B5EF4-FFF2-40B4-BE49-F238E27FC236}">
                <a16:creationId xmlns:a16="http://schemas.microsoft.com/office/drawing/2014/main" id="{6BF6F8A9-72EC-47BC-843E-561010DCFD60}"/>
              </a:ext>
            </a:extLst>
          </p:cNvPr>
          <p:cNvSpPr txBox="1">
            <a:spLocks/>
          </p:cNvSpPr>
          <p:nvPr/>
        </p:nvSpPr>
        <p:spPr>
          <a:xfrm>
            <a:off x="431799" y="807987"/>
            <a:ext cx="8280401" cy="325089"/>
          </a:xfrm>
          <a:prstGeom prst="rect">
            <a:avLst/>
          </a:prstGeom>
        </p:spPr>
        <p:txBody>
          <a:bodyPr vert="horz" wrap="square" lIns="0" tIns="0" rIns="0" bIns="0" rtlCol="0" anchor="t" anchorCtr="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4000"/>
              </a:lnSpc>
              <a:buNone/>
            </a:pPr>
            <a:r>
              <a:rPr lang="en-NZ" sz="2000" i="1" dirty="0">
                <a:solidFill>
                  <a:schemeClr val="bg1"/>
                </a:solidFill>
                <a:latin typeface="+mj-lt"/>
                <a:cs typeface="Calibri" panose="020F0502020204030204" pitchFamily="34" charset="0"/>
              </a:rPr>
              <a:t>The way a sapling is nurtured determines how strong it will grow as a tree.</a:t>
            </a:r>
          </a:p>
        </p:txBody>
      </p:sp>
    </p:spTree>
    <p:extLst>
      <p:ext uri="{BB962C8B-B14F-4D97-AF65-F5344CB8AC3E}">
        <p14:creationId xmlns:p14="http://schemas.microsoft.com/office/powerpoint/2010/main" val="151881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FCF0028-FDFE-4506-8054-3DFE90B2B3FC}"/>
              </a:ext>
            </a:extLst>
          </p:cNvPr>
          <p:cNvSpPr txBox="1">
            <a:spLocks/>
          </p:cNvSpPr>
          <p:nvPr/>
        </p:nvSpPr>
        <p:spPr>
          <a:xfrm>
            <a:off x="431800" y="447675"/>
            <a:ext cx="7015348" cy="387798"/>
          </a:xfrm>
          <a:prstGeom prst="rect">
            <a:avLst/>
          </a:prstGeom>
        </p:spPr>
        <p:txBody>
          <a:bodyPr wrap="square" lIns="0" tIns="0" rIns="0" bIns="0">
            <a:spAutoFit/>
          </a:bodyPr>
          <a:lstStyle>
            <a:defPPr>
              <a:defRPr lang="en-US"/>
            </a:defPPr>
            <a:lvl1pPr defTabSz="685783">
              <a:lnSpc>
                <a:spcPct val="90000"/>
              </a:lnSpc>
              <a:spcBef>
                <a:spcPct val="0"/>
              </a:spcBef>
              <a:buNone/>
              <a:defRPr sz="2800" b="1" i="1">
                <a:solidFill>
                  <a:schemeClr val="bg1"/>
                </a:solidFill>
                <a:latin typeface="+mj-lt"/>
                <a:ea typeface="+mj-ea"/>
                <a:cs typeface="Arial" panose="020B0604020202020204" pitchFamily="34" charset="0"/>
              </a:defRPr>
            </a:lvl1pPr>
          </a:lstStyle>
          <a:p>
            <a:r>
              <a:rPr lang="en-NZ" dirty="0"/>
              <a:t>Each major section includes … </a:t>
            </a:r>
          </a:p>
        </p:txBody>
      </p:sp>
      <p:sp>
        <p:nvSpPr>
          <p:cNvPr id="6" name="Slide Number Placeholder 5">
            <a:extLst>
              <a:ext uri="{FF2B5EF4-FFF2-40B4-BE49-F238E27FC236}">
                <a16:creationId xmlns:a16="http://schemas.microsoft.com/office/drawing/2014/main" id="{0254F9D9-2859-6646-9A96-937E1570B67B}"/>
              </a:ext>
            </a:extLst>
          </p:cNvPr>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20</a:t>
            </a:fld>
            <a:endParaRPr lang="en-NZ" sz="1000" dirty="0">
              <a:solidFill>
                <a:schemeClr val="tx1"/>
              </a:solidFill>
            </a:endParaRPr>
          </a:p>
        </p:txBody>
      </p:sp>
      <p:sp>
        <p:nvSpPr>
          <p:cNvPr id="7" name="Text Placeholder 3">
            <a:extLst>
              <a:ext uri="{FF2B5EF4-FFF2-40B4-BE49-F238E27FC236}">
                <a16:creationId xmlns:a16="http://schemas.microsoft.com/office/drawing/2014/main" id="{F362BB56-790B-5A4D-8317-3EA312BB481E}"/>
              </a:ext>
            </a:extLst>
          </p:cNvPr>
          <p:cNvSpPr txBox="1">
            <a:spLocks/>
          </p:cNvSpPr>
          <p:nvPr/>
        </p:nvSpPr>
        <p:spPr>
          <a:xfrm>
            <a:off x="431800" y="2135813"/>
            <a:ext cx="7815071" cy="1446550"/>
          </a:xfrm>
          <a:prstGeom prst="rect">
            <a:avLst/>
          </a:prstGeom>
        </p:spPr>
        <p:txBody>
          <a:bodyPr vert="horz" wrap="square" lIns="0" tIns="0" rIns="0" bIns="0" rtlCol="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1200"/>
              </a:spcAft>
              <a:buClrTx/>
            </a:pPr>
            <a:r>
              <a:rPr lang="en-NZ" sz="1600" dirty="0">
                <a:latin typeface="+mn-lt"/>
                <a:cs typeface="Calibri" panose="020F0502020204030204" pitchFamily="34" charset="0"/>
              </a:rPr>
              <a:t>Key strategies unpacked and illustrated over 1–4 pages</a:t>
            </a:r>
          </a:p>
          <a:p>
            <a:pPr>
              <a:lnSpc>
                <a:spcPct val="100000"/>
              </a:lnSpc>
              <a:spcBef>
                <a:spcPts val="0"/>
              </a:spcBef>
              <a:spcAft>
                <a:spcPts val="1200"/>
              </a:spcAft>
              <a:buClrTx/>
            </a:pPr>
            <a:r>
              <a:rPr lang="en-NZ" sz="1600" dirty="0">
                <a:latin typeface="+mn-lt"/>
                <a:cs typeface="Calibri" panose="020F0502020204030204" pitchFamily="34" charset="0"/>
              </a:rPr>
              <a:t>Stories from practice</a:t>
            </a:r>
          </a:p>
          <a:p>
            <a:pPr>
              <a:lnSpc>
                <a:spcPct val="100000"/>
              </a:lnSpc>
              <a:spcBef>
                <a:spcPts val="0"/>
              </a:spcBef>
              <a:spcAft>
                <a:spcPts val="1200"/>
              </a:spcAft>
              <a:buClrTx/>
            </a:pPr>
            <a:r>
              <a:rPr lang="en-NZ" sz="1600" b="1" dirty="0">
                <a:solidFill>
                  <a:srgbClr val="FF6600"/>
                </a:solidFill>
                <a:latin typeface="+mj-lt"/>
                <a:cs typeface="Calibri" panose="020F0502020204030204" pitchFamily="34" charset="0"/>
              </a:rPr>
              <a:t>Professional learning activities</a:t>
            </a:r>
          </a:p>
          <a:p>
            <a:pPr>
              <a:lnSpc>
                <a:spcPct val="100000"/>
              </a:lnSpc>
              <a:spcBef>
                <a:spcPts val="0"/>
              </a:spcBef>
              <a:spcAft>
                <a:spcPts val="1200"/>
              </a:spcAft>
              <a:buClrTx/>
            </a:pPr>
            <a:r>
              <a:rPr lang="en-NZ" sz="1600" dirty="0">
                <a:latin typeface="+mn-lt"/>
                <a:cs typeface="Calibri" panose="020F0502020204030204" pitchFamily="34" charset="0"/>
              </a:rPr>
              <a:t>Links to additional information (websites, videos, articles etc)</a:t>
            </a:r>
          </a:p>
        </p:txBody>
      </p:sp>
      <p:sp>
        <p:nvSpPr>
          <p:cNvPr id="8" name="Right Arrow 7">
            <a:extLst>
              <a:ext uri="{FF2B5EF4-FFF2-40B4-BE49-F238E27FC236}">
                <a16:creationId xmlns:a16="http://schemas.microsoft.com/office/drawing/2014/main" id="{E62F9CB2-5BBB-C549-B387-ACA1A4BD0292}"/>
              </a:ext>
            </a:extLst>
          </p:cNvPr>
          <p:cNvSpPr/>
          <p:nvPr/>
        </p:nvSpPr>
        <p:spPr>
          <a:xfrm>
            <a:off x="381001" y="2979135"/>
            <a:ext cx="196850" cy="151254"/>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860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FCF0028-FDFE-4506-8054-3DFE90B2B3FC}"/>
              </a:ext>
            </a:extLst>
          </p:cNvPr>
          <p:cNvSpPr txBox="1">
            <a:spLocks/>
          </p:cNvSpPr>
          <p:nvPr/>
        </p:nvSpPr>
        <p:spPr>
          <a:xfrm>
            <a:off x="431800" y="460635"/>
            <a:ext cx="6433695" cy="387798"/>
          </a:xfrm>
          <a:prstGeom prst="rect">
            <a:avLst/>
          </a:prstGeom>
        </p:spPr>
        <p:txBody>
          <a:bodyPr wrap="square" lIns="0" tIns="0" rIns="0" bIns="0">
            <a:spAutoFit/>
          </a:bodyPr>
          <a:lstStyle>
            <a:defPPr>
              <a:defRPr lang="en-US"/>
            </a:defPPr>
            <a:lvl1pPr defTabSz="685783">
              <a:lnSpc>
                <a:spcPct val="90000"/>
              </a:lnSpc>
              <a:spcBef>
                <a:spcPct val="0"/>
              </a:spcBef>
              <a:buNone/>
              <a:defRPr sz="2800" b="1" i="1">
                <a:solidFill>
                  <a:schemeClr val="bg1"/>
                </a:solidFill>
                <a:latin typeface="+mj-lt"/>
                <a:ea typeface="+mj-ea"/>
                <a:cs typeface="Arial" panose="020B0604020202020204" pitchFamily="34" charset="0"/>
              </a:defRPr>
            </a:lvl1pPr>
          </a:lstStyle>
          <a:p>
            <a:r>
              <a:rPr lang="en-NZ" dirty="0"/>
              <a:t>Example of a professional learning activity</a:t>
            </a:r>
          </a:p>
        </p:txBody>
      </p:sp>
      <p:sp>
        <p:nvSpPr>
          <p:cNvPr id="7" name="Text Placeholder 3">
            <a:extLst>
              <a:ext uri="{FF2B5EF4-FFF2-40B4-BE49-F238E27FC236}">
                <a16:creationId xmlns:a16="http://schemas.microsoft.com/office/drawing/2014/main" id="{43725ECF-3411-444D-9DA7-5C390E291BD4}"/>
              </a:ext>
            </a:extLst>
          </p:cNvPr>
          <p:cNvSpPr txBox="1">
            <a:spLocks/>
          </p:cNvSpPr>
          <p:nvPr/>
        </p:nvSpPr>
        <p:spPr>
          <a:xfrm>
            <a:off x="431800" y="1812647"/>
            <a:ext cx="8280400" cy="2246769"/>
          </a:xfrm>
          <a:prstGeom prst="rect">
            <a:avLst/>
          </a:prstGeom>
        </p:spPr>
        <p:txBody>
          <a:bodyPr vert="horz" wrap="square" lIns="0" tIns="0" rIns="0" bIns="0" rtlCol="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600" b="1" dirty="0">
                <a:latin typeface="+mn-lt"/>
              </a:rPr>
              <a:t>Section 2 focuses on ‘Encouraging reflective thought and action’.</a:t>
            </a:r>
          </a:p>
          <a:p>
            <a:pPr marL="0" indent="0">
              <a:lnSpc>
                <a:spcPct val="100000"/>
              </a:lnSpc>
              <a:spcBef>
                <a:spcPts val="0"/>
              </a:spcBef>
              <a:spcAft>
                <a:spcPts val="1200"/>
              </a:spcAft>
              <a:buNone/>
            </a:pPr>
            <a:r>
              <a:rPr lang="en-US" sz="1600" b="0" i="0" u="none" strike="noStrike" baseline="0" dirty="0">
                <a:latin typeface="+mn-lt"/>
              </a:rPr>
              <a:t>The activity below is based on its first key strategy, ‘Encouraging self-regulated </a:t>
            </a:r>
            <a:r>
              <a:rPr lang="en-US" sz="1600" b="0" i="0" u="none" strike="noStrike" baseline="0" dirty="0" err="1">
                <a:latin typeface="+mn-lt"/>
              </a:rPr>
              <a:t>behaviours</a:t>
            </a:r>
            <a:r>
              <a:rPr lang="en-US" sz="1600" b="0" i="0" u="none" strike="noStrike" baseline="0" dirty="0">
                <a:latin typeface="+mn-lt"/>
              </a:rPr>
              <a:t>’</a:t>
            </a:r>
            <a:r>
              <a:rPr lang="en-US" sz="1600" dirty="0">
                <a:latin typeface="+mn-lt"/>
              </a:rPr>
              <a:t>.</a:t>
            </a:r>
            <a:endParaRPr lang="en-US" sz="1600" b="0" i="0" u="none" strike="noStrike" baseline="0" dirty="0">
              <a:latin typeface="+mn-lt"/>
            </a:endParaRPr>
          </a:p>
          <a:p>
            <a:pPr marL="0" indent="0">
              <a:lnSpc>
                <a:spcPct val="100000"/>
              </a:lnSpc>
              <a:spcBef>
                <a:spcPts val="0"/>
              </a:spcBef>
              <a:spcAft>
                <a:spcPts val="1200"/>
              </a:spcAft>
              <a:buNone/>
            </a:pPr>
            <a:r>
              <a:rPr lang="en-US" sz="1600" dirty="0">
                <a:latin typeface="+mn-lt"/>
              </a:rPr>
              <a:t>Read pages 28–29. Then work with 3-4 colleagues to:</a:t>
            </a:r>
          </a:p>
          <a:p>
            <a:pPr>
              <a:lnSpc>
                <a:spcPct val="100000"/>
              </a:lnSpc>
              <a:spcBef>
                <a:spcPts val="0"/>
              </a:spcBef>
              <a:spcAft>
                <a:spcPts val="1200"/>
              </a:spcAft>
              <a:buClrTx/>
            </a:pPr>
            <a:r>
              <a:rPr lang="en-US" sz="1600" dirty="0">
                <a:latin typeface="+mn-lt"/>
              </a:rPr>
              <a:t>discuss paragraphs 1-2: what ideas stood out for you?</a:t>
            </a:r>
          </a:p>
          <a:p>
            <a:pPr>
              <a:lnSpc>
                <a:spcPct val="100000"/>
              </a:lnSpc>
              <a:spcBef>
                <a:spcPts val="0"/>
              </a:spcBef>
              <a:spcAft>
                <a:spcPts val="1200"/>
              </a:spcAft>
              <a:buClrTx/>
            </a:pPr>
            <a:r>
              <a:rPr lang="en-US" sz="1600" dirty="0">
                <a:latin typeface="+mn-lt"/>
              </a:rPr>
              <a:t>discuss paragraphs 4-5: what implications do they have for your everyday classroom practice?</a:t>
            </a:r>
          </a:p>
          <a:p>
            <a:pPr>
              <a:lnSpc>
                <a:spcPct val="100000"/>
              </a:lnSpc>
              <a:spcBef>
                <a:spcPts val="0"/>
              </a:spcBef>
              <a:spcAft>
                <a:spcPts val="1200"/>
              </a:spcAft>
              <a:buClrTx/>
            </a:pPr>
            <a:r>
              <a:rPr lang="en-US" sz="1600" dirty="0">
                <a:latin typeface="+mn-lt"/>
              </a:rPr>
              <a:t>complete the activity at the bottom of page 29.</a:t>
            </a:r>
            <a:endParaRPr lang="en-NZ" sz="1600" dirty="0">
              <a:latin typeface="+mn-lt"/>
              <a:cs typeface="Calibri" panose="020F0502020204030204" pitchFamily="34" charset="0"/>
            </a:endParaRPr>
          </a:p>
        </p:txBody>
      </p:sp>
      <p:sp>
        <p:nvSpPr>
          <p:cNvPr id="6" name="Slide Number Placeholder 5">
            <a:extLst>
              <a:ext uri="{FF2B5EF4-FFF2-40B4-BE49-F238E27FC236}">
                <a16:creationId xmlns:a16="http://schemas.microsoft.com/office/drawing/2014/main" id="{4E7B6956-AC30-964C-9071-A0D9C3B887B3}"/>
              </a:ext>
            </a:extLst>
          </p:cNvPr>
          <p:cNvSpPr>
            <a:spLocks noGrp="1"/>
          </p:cNvSpPr>
          <p:nvPr>
            <p:ph type="sldNum" sz="quarter" idx="12"/>
          </p:nvPr>
        </p:nvSpPr>
        <p:spPr>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21</a:t>
            </a:fld>
            <a:endParaRPr lang="en-NZ" sz="1000" dirty="0">
              <a:solidFill>
                <a:schemeClr val="tx1"/>
              </a:solidFill>
            </a:endParaRPr>
          </a:p>
        </p:txBody>
      </p:sp>
    </p:spTree>
    <p:extLst>
      <p:ext uri="{BB962C8B-B14F-4D97-AF65-F5344CB8AC3E}">
        <p14:creationId xmlns:p14="http://schemas.microsoft.com/office/powerpoint/2010/main" val="2340406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FCF0028-FDFE-4506-8054-3DFE90B2B3FC}"/>
              </a:ext>
            </a:extLst>
          </p:cNvPr>
          <p:cNvSpPr txBox="1">
            <a:spLocks/>
          </p:cNvSpPr>
          <p:nvPr/>
        </p:nvSpPr>
        <p:spPr>
          <a:xfrm>
            <a:off x="431800" y="447675"/>
            <a:ext cx="7015348" cy="387798"/>
          </a:xfrm>
          <a:prstGeom prst="rect">
            <a:avLst/>
          </a:prstGeom>
        </p:spPr>
        <p:txBody>
          <a:bodyPr wrap="square" lIns="0" tIns="0" rIns="0" bIns="0">
            <a:spAutoFit/>
          </a:bodyPr>
          <a:lstStyle>
            <a:defPPr>
              <a:defRPr lang="en-US"/>
            </a:defPPr>
            <a:lvl1pPr defTabSz="685783">
              <a:lnSpc>
                <a:spcPct val="90000"/>
              </a:lnSpc>
              <a:spcBef>
                <a:spcPct val="0"/>
              </a:spcBef>
              <a:buNone/>
              <a:defRPr sz="2800" b="1" i="1">
                <a:solidFill>
                  <a:schemeClr val="bg1"/>
                </a:solidFill>
                <a:latin typeface="+mj-lt"/>
                <a:ea typeface="+mj-ea"/>
                <a:cs typeface="Arial" panose="020B0604020202020204" pitchFamily="34" charset="0"/>
              </a:defRPr>
            </a:lvl1pPr>
          </a:lstStyle>
          <a:p>
            <a:r>
              <a:rPr lang="en-NZ" dirty="0"/>
              <a:t>Each major section includes … </a:t>
            </a:r>
          </a:p>
        </p:txBody>
      </p:sp>
      <p:sp>
        <p:nvSpPr>
          <p:cNvPr id="6" name="Slide Number Placeholder 5">
            <a:extLst>
              <a:ext uri="{FF2B5EF4-FFF2-40B4-BE49-F238E27FC236}">
                <a16:creationId xmlns:a16="http://schemas.microsoft.com/office/drawing/2014/main" id="{0A0CAE67-C71A-854D-AAF3-67EAB450A5AF}"/>
              </a:ext>
            </a:extLst>
          </p:cNvPr>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22</a:t>
            </a:fld>
            <a:endParaRPr lang="en-NZ" sz="1000" dirty="0">
              <a:solidFill>
                <a:schemeClr val="tx1"/>
              </a:solidFill>
            </a:endParaRPr>
          </a:p>
        </p:txBody>
      </p:sp>
      <p:sp>
        <p:nvSpPr>
          <p:cNvPr id="7" name="Text Placeholder 3">
            <a:extLst>
              <a:ext uri="{FF2B5EF4-FFF2-40B4-BE49-F238E27FC236}">
                <a16:creationId xmlns:a16="http://schemas.microsoft.com/office/drawing/2014/main" id="{A1EB46CA-44DE-8B40-952F-1F0F69C944B2}"/>
              </a:ext>
            </a:extLst>
          </p:cNvPr>
          <p:cNvSpPr txBox="1">
            <a:spLocks/>
          </p:cNvSpPr>
          <p:nvPr/>
        </p:nvSpPr>
        <p:spPr>
          <a:xfrm>
            <a:off x="431800" y="2135813"/>
            <a:ext cx="7815071" cy="1446550"/>
          </a:xfrm>
          <a:prstGeom prst="rect">
            <a:avLst/>
          </a:prstGeom>
        </p:spPr>
        <p:txBody>
          <a:bodyPr vert="horz" wrap="square" lIns="0" tIns="0" rIns="0" bIns="0" rtlCol="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1200"/>
              </a:spcAft>
              <a:buClrTx/>
            </a:pPr>
            <a:r>
              <a:rPr lang="en-NZ" sz="1600" dirty="0">
                <a:latin typeface="+mn-lt"/>
                <a:cs typeface="Calibri" panose="020F0502020204030204" pitchFamily="34" charset="0"/>
              </a:rPr>
              <a:t>Key strategies unpacked and illustrated over 1–4 pages</a:t>
            </a:r>
          </a:p>
          <a:p>
            <a:pPr>
              <a:lnSpc>
                <a:spcPct val="100000"/>
              </a:lnSpc>
              <a:spcBef>
                <a:spcPts val="0"/>
              </a:spcBef>
              <a:spcAft>
                <a:spcPts val="1200"/>
              </a:spcAft>
              <a:buClrTx/>
            </a:pPr>
            <a:r>
              <a:rPr lang="en-NZ" sz="1600" dirty="0">
                <a:latin typeface="+mn-lt"/>
                <a:cs typeface="Calibri" panose="020F0502020204030204" pitchFamily="34" charset="0"/>
              </a:rPr>
              <a:t>Stories from practice</a:t>
            </a:r>
          </a:p>
          <a:p>
            <a:pPr>
              <a:lnSpc>
                <a:spcPct val="100000"/>
              </a:lnSpc>
              <a:spcBef>
                <a:spcPts val="0"/>
              </a:spcBef>
              <a:spcAft>
                <a:spcPts val="1200"/>
              </a:spcAft>
              <a:buClrTx/>
            </a:pPr>
            <a:r>
              <a:rPr lang="en-NZ" sz="1600" dirty="0">
                <a:latin typeface="+mn-lt"/>
                <a:cs typeface="Calibri" panose="020F0502020204030204" pitchFamily="34" charset="0"/>
              </a:rPr>
              <a:t>Professional learning activities</a:t>
            </a:r>
          </a:p>
          <a:p>
            <a:pPr>
              <a:lnSpc>
                <a:spcPct val="100000"/>
              </a:lnSpc>
              <a:spcBef>
                <a:spcPts val="0"/>
              </a:spcBef>
              <a:spcAft>
                <a:spcPts val="1200"/>
              </a:spcAft>
              <a:buClrTx/>
            </a:pPr>
            <a:r>
              <a:rPr lang="en-NZ" sz="1600" b="1" dirty="0">
                <a:solidFill>
                  <a:srgbClr val="FF6600"/>
                </a:solidFill>
                <a:latin typeface="+mj-lt"/>
                <a:cs typeface="Calibri" panose="020F0502020204030204" pitchFamily="34" charset="0"/>
              </a:rPr>
              <a:t>Links to additional information (websites, videos, articles etc)</a:t>
            </a:r>
          </a:p>
        </p:txBody>
      </p:sp>
      <p:sp>
        <p:nvSpPr>
          <p:cNvPr id="8" name="Right Arrow 7">
            <a:extLst>
              <a:ext uri="{FF2B5EF4-FFF2-40B4-BE49-F238E27FC236}">
                <a16:creationId xmlns:a16="http://schemas.microsoft.com/office/drawing/2014/main" id="{B0312341-7EF1-AB46-B940-805E57466B1E}"/>
              </a:ext>
            </a:extLst>
          </p:cNvPr>
          <p:cNvSpPr/>
          <p:nvPr/>
        </p:nvSpPr>
        <p:spPr>
          <a:xfrm>
            <a:off x="381001" y="3383870"/>
            <a:ext cx="196850" cy="151254"/>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946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2E67376-BB13-6749-8A17-2E8925C9E3C0}"/>
              </a:ext>
            </a:extLst>
          </p:cNvPr>
          <p:cNvSpPr/>
          <p:nvPr/>
        </p:nvSpPr>
        <p:spPr>
          <a:xfrm>
            <a:off x="431800" y="4279692"/>
            <a:ext cx="8280400" cy="340892"/>
          </a:xfrm>
          <a:prstGeom prst="rect">
            <a:avLst/>
          </a:prstGeom>
          <a:solidFill>
            <a:srgbClr val="E1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318BD88-A6A7-334B-AD9E-A72E7DB310E3}"/>
              </a:ext>
            </a:extLst>
          </p:cNvPr>
          <p:cNvSpPr/>
          <p:nvPr/>
        </p:nvSpPr>
        <p:spPr>
          <a:xfrm>
            <a:off x="929390" y="1341334"/>
            <a:ext cx="7307705" cy="2840922"/>
          </a:xfrm>
          <a:prstGeom prst="rect">
            <a:avLst/>
          </a:prstGeom>
          <a:solidFill>
            <a:srgbClr val="E1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BEB1CC78-33F6-7441-B3B9-B341AC848233}"/>
              </a:ext>
            </a:extLst>
          </p:cNvPr>
          <p:cNvSpPr txBox="1">
            <a:spLocks/>
          </p:cNvSpPr>
          <p:nvPr/>
        </p:nvSpPr>
        <p:spPr>
          <a:xfrm>
            <a:off x="1175270" y="1520260"/>
            <a:ext cx="6793459" cy="2431435"/>
          </a:xfrm>
          <a:prstGeom prst="rect">
            <a:avLst/>
          </a:prstGeom>
        </p:spPr>
        <p:txBody>
          <a:bodyPr vert="horz" wrap="square" lIns="0" tIns="0" rIns="0" bIns="0" rtlCol="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600" dirty="0">
                <a:latin typeface="+mn-lt"/>
              </a:rPr>
              <a:t>The webpage </a:t>
            </a:r>
            <a:r>
              <a:rPr lang="en-US" sz="1600" dirty="0">
                <a:latin typeface="+mn-lt"/>
                <a:hlinkClick r:id="rId3"/>
              </a:rPr>
              <a:t>Teacher Talk Moves</a:t>
            </a:r>
            <a:r>
              <a:rPr lang="en-US" sz="1600" dirty="0">
                <a:latin typeface="+mn-lt"/>
              </a:rPr>
              <a:t> and the video </a:t>
            </a:r>
            <a:r>
              <a:rPr lang="en-US" sz="1600" dirty="0">
                <a:latin typeface="+mn-lt"/>
                <a:hlinkClick r:id="rId4"/>
              </a:rPr>
              <a:t>Improving Participation with Talk Moves </a:t>
            </a:r>
            <a:r>
              <a:rPr lang="en-US" sz="1600" dirty="0">
                <a:latin typeface="+mn-lt"/>
              </a:rPr>
              <a:t>discuss a helpful strategy for encouraging learning conversations between students.</a:t>
            </a:r>
          </a:p>
          <a:p>
            <a:pPr marL="0" indent="0">
              <a:lnSpc>
                <a:spcPct val="100000"/>
              </a:lnSpc>
              <a:spcBef>
                <a:spcPts val="0"/>
              </a:spcBef>
              <a:spcAft>
                <a:spcPts val="1200"/>
              </a:spcAft>
              <a:buNone/>
            </a:pPr>
            <a:r>
              <a:rPr lang="en-US" sz="1600" dirty="0">
                <a:latin typeface="+mn-lt"/>
              </a:rPr>
              <a:t>The document </a:t>
            </a:r>
            <a:r>
              <a:rPr lang="en-US" sz="1600" dirty="0">
                <a:latin typeface="+mn-lt"/>
                <a:hlinkClick r:id="rId5"/>
              </a:rPr>
              <a:t>Turn and Talk: Procedures and Routines </a:t>
            </a:r>
            <a:r>
              <a:rPr lang="en-US" sz="1600" dirty="0">
                <a:latin typeface="+mn-lt"/>
              </a:rPr>
              <a:t>unpacks the benefits and routines associated with the turn and talk strategy.</a:t>
            </a:r>
          </a:p>
          <a:p>
            <a:pPr marL="0" indent="0">
              <a:lnSpc>
                <a:spcPct val="100000"/>
              </a:lnSpc>
              <a:spcBef>
                <a:spcPts val="0"/>
              </a:spcBef>
              <a:spcAft>
                <a:spcPts val="1200"/>
              </a:spcAft>
              <a:buNone/>
            </a:pPr>
            <a:r>
              <a:rPr lang="en-US" sz="1600" dirty="0">
                <a:latin typeface="+mn-lt"/>
              </a:rPr>
              <a:t>The strategy ‘</a:t>
            </a:r>
            <a:r>
              <a:rPr lang="en-US" sz="1600" dirty="0">
                <a:latin typeface="+mn-lt"/>
                <a:hlinkClick r:id="rId6"/>
              </a:rPr>
              <a:t>think, pair, share</a:t>
            </a:r>
            <a:r>
              <a:rPr lang="en-US" sz="1600" dirty="0">
                <a:latin typeface="+mn-lt"/>
              </a:rPr>
              <a:t>’ is explored on the website Instructional Strategies Online.</a:t>
            </a:r>
          </a:p>
          <a:p>
            <a:pPr marL="0" indent="0" algn="r">
              <a:lnSpc>
                <a:spcPct val="100000"/>
              </a:lnSpc>
              <a:spcBef>
                <a:spcPts val="0"/>
              </a:spcBef>
              <a:spcAft>
                <a:spcPts val="1200"/>
              </a:spcAft>
              <a:buNone/>
            </a:pPr>
            <a:r>
              <a:rPr lang="en-US" sz="1600" dirty="0">
                <a:latin typeface="+mn-lt"/>
                <a:cs typeface="Calibri" panose="020F0502020204030204" pitchFamily="34" charset="0"/>
              </a:rPr>
              <a:t>From page 48, for the strategy ‘Supporting student responses’</a:t>
            </a:r>
          </a:p>
        </p:txBody>
      </p:sp>
      <p:sp>
        <p:nvSpPr>
          <p:cNvPr id="5" name="Title 2">
            <a:extLst>
              <a:ext uri="{FF2B5EF4-FFF2-40B4-BE49-F238E27FC236}">
                <a16:creationId xmlns:a16="http://schemas.microsoft.com/office/drawing/2014/main" id="{2FCF0028-FDFE-4506-8054-3DFE90B2B3FC}"/>
              </a:ext>
            </a:extLst>
          </p:cNvPr>
          <p:cNvSpPr txBox="1">
            <a:spLocks/>
          </p:cNvSpPr>
          <p:nvPr/>
        </p:nvSpPr>
        <p:spPr>
          <a:xfrm>
            <a:off x="484266" y="453140"/>
            <a:ext cx="8298060" cy="387798"/>
          </a:xfrm>
          <a:prstGeom prst="rect">
            <a:avLst/>
          </a:prstGeom>
        </p:spPr>
        <p:txBody>
          <a:bodyPr wrap="square" lIns="0" tIns="0" rIns="0" bIns="0">
            <a:spAutoFit/>
          </a:bodyPr>
          <a:lstStyle>
            <a:defPPr>
              <a:defRPr lang="en-US"/>
            </a:defPPr>
            <a:lvl1pPr defTabSz="685783">
              <a:lnSpc>
                <a:spcPct val="90000"/>
              </a:lnSpc>
              <a:spcBef>
                <a:spcPct val="0"/>
              </a:spcBef>
              <a:buNone/>
              <a:defRPr sz="2800" b="1" i="1">
                <a:solidFill>
                  <a:schemeClr val="bg1"/>
                </a:solidFill>
                <a:latin typeface="+mj-lt"/>
                <a:ea typeface="+mj-ea"/>
                <a:cs typeface="Arial" panose="020B0604020202020204" pitchFamily="34" charset="0"/>
              </a:defRPr>
            </a:lvl1pPr>
          </a:lstStyle>
          <a:p>
            <a:r>
              <a:rPr lang="en-NZ" dirty="0"/>
              <a:t>Example of links to additional information</a:t>
            </a:r>
          </a:p>
        </p:txBody>
      </p:sp>
      <p:sp>
        <p:nvSpPr>
          <p:cNvPr id="8" name="TextBox 7">
            <a:extLst>
              <a:ext uri="{FF2B5EF4-FFF2-40B4-BE49-F238E27FC236}">
                <a16:creationId xmlns:a16="http://schemas.microsoft.com/office/drawing/2014/main" id="{593CB5B7-EA37-3A4F-8CE6-B190F08F17E8}"/>
              </a:ext>
            </a:extLst>
          </p:cNvPr>
          <p:cNvSpPr txBox="1"/>
          <p:nvPr/>
        </p:nvSpPr>
        <p:spPr>
          <a:xfrm>
            <a:off x="673100" y="4307516"/>
            <a:ext cx="7797799" cy="276999"/>
          </a:xfrm>
          <a:prstGeom prst="rect">
            <a:avLst/>
          </a:prstGeom>
          <a:noFill/>
        </p:spPr>
        <p:txBody>
          <a:bodyPr wrap="square" rtlCol="0">
            <a:spAutoFit/>
          </a:bodyPr>
          <a:lstStyle/>
          <a:p>
            <a:pPr algn="ctr"/>
            <a:r>
              <a:rPr lang="en-NZ" sz="1200" dirty="0">
                <a:cs typeface="Calibri" panose="020F0502020204030204" pitchFamily="34" charset="0"/>
              </a:rPr>
              <a:t>Go to </a:t>
            </a:r>
            <a:r>
              <a:rPr lang="en-NZ" sz="1200" dirty="0">
                <a:cs typeface="Calibri" panose="020F0502020204030204" pitchFamily="34" charset="0"/>
                <a:hlinkClick r:id="rId7"/>
              </a:rPr>
              <a:t>https://pb4l.tki.org.nz/PB4L-School-Wide/Support-material</a:t>
            </a:r>
            <a:r>
              <a:rPr lang="en-NZ" sz="1200" dirty="0">
                <a:cs typeface="Calibri" panose="020F0502020204030204" pitchFamily="34" charset="0"/>
              </a:rPr>
              <a:t> to download the PDF of the book and activate the links.</a:t>
            </a:r>
            <a:endParaRPr lang="en-US" sz="1200" dirty="0"/>
          </a:p>
        </p:txBody>
      </p:sp>
      <p:sp>
        <p:nvSpPr>
          <p:cNvPr id="9" name="Slide Number Placeholder 5">
            <a:extLst>
              <a:ext uri="{FF2B5EF4-FFF2-40B4-BE49-F238E27FC236}">
                <a16:creationId xmlns:a16="http://schemas.microsoft.com/office/drawing/2014/main" id="{B5D32EE7-F164-954E-92D1-EF55C89B65B2}"/>
              </a:ext>
            </a:extLst>
          </p:cNvPr>
          <p:cNvSpPr>
            <a:spLocks noGrp="1"/>
          </p:cNvSpPr>
          <p:nvPr>
            <p:ph type="sldNum" sz="quarter" idx="12"/>
          </p:nvPr>
        </p:nvSpPr>
        <p:spPr>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23</a:t>
            </a:fld>
            <a:endParaRPr lang="en-NZ" sz="1000" dirty="0">
              <a:solidFill>
                <a:schemeClr val="tx1"/>
              </a:solidFill>
            </a:endParaRPr>
          </a:p>
        </p:txBody>
      </p:sp>
    </p:spTree>
    <p:extLst>
      <p:ext uri="{BB962C8B-B14F-4D97-AF65-F5344CB8AC3E}">
        <p14:creationId xmlns:p14="http://schemas.microsoft.com/office/powerpoint/2010/main" val="4095388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86A638E-2589-415C-897E-46310C53120C}"/>
              </a:ext>
            </a:extLst>
          </p:cNvPr>
          <p:cNvSpPr txBox="1">
            <a:spLocks/>
          </p:cNvSpPr>
          <p:nvPr/>
        </p:nvSpPr>
        <p:spPr>
          <a:xfrm>
            <a:off x="431800" y="447675"/>
            <a:ext cx="7015348" cy="387798"/>
          </a:xfrm>
          <a:prstGeom prst="rect">
            <a:avLst/>
          </a:prstGeom>
        </p:spPr>
        <p:txBody>
          <a:bodyPr wrap="square" lIns="0" tIns="0" rIns="0" bIns="0">
            <a:spAutoFit/>
          </a:bodyPr>
          <a:lstStyle>
            <a:defPPr>
              <a:defRPr lang="en-US"/>
            </a:defPPr>
            <a:lvl1pPr defTabSz="685783">
              <a:lnSpc>
                <a:spcPct val="90000"/>
              </a:lnSpc>
              <a:spcBef>
                <a:spcPct val="0"/>
              </a:spcBef>
              <a:buNone/>
              <a:defRPr sz="2800" b="1" i="1">
                <a:solidFill>
                  <a:schemeClr val="bg1"/>
                </a:solidFill>
                <a:latin typeface="+mj-lt"/>
                <a:ea typeface="+mj-ea"/>
                <a:cs typeface="Arial" panose="020B0604020202020204" pitchFamily="34" charset="0"/>
              </a:defRPr>
            </a:lvl1pPr>
          </a:lstStyle>
          <a:p>
            <a:r>
              <a:rPr lang="en-NZ" dirty="0"/>
              <a:t>Reflection, inquiry, and problem solving</a:t>
            </a:r>
          </a:p>
        </p:txBody>
      </p:sp>
      <p:sp>
        <p:nvSpPr>
          <p:cNvPr id="7" name="Text Placeholder 3">
            <a:extLst>
              <a:ext uri="{FF2B5EF4-FFF2-40B4-BE49-F238E27FC236}">
                <a16:creationId xmlns:a16="http://schemas.microsoft.com/office/drawing/2014/main" id="{F7F6FC45-F956-467F-8853-3EAD7A7D29B3}"/>
              </a:ext>
            </a:extLst>
          </p:cNvPr>
          <p:cNvSpPr txBox="1">
            <a:spLocks/>
          </p:cNvSpPr>
          <p:nvPr/>
        </p:nvSpPr>
        <p:spPr>
          <a:xfrm>
            <a:off x="431800" y="1935758"/>
            <a:ext cx="8280400" cy="1846659"/>
          </a:xfrm>
          <a:prstGeom prst="rect">
            <a:avLst/>
          </a:prstGeom>
        </p:spPr>
        <p:txBody>
          <a:bodyPr vert="horz" wrap="square" lIns="0" tIns="0" rIns="0" bIns="0" rtlCol="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0"/>
              </a:spcBef>
              <a:spcAft>
                <a:spcPts val="1200"/>
              </a:spcAft>
              <a:buClrTx/>
              <a:buFont typeface="+mj-lt"/>
              <a:buAutoNum type="arabicPeriod"/>
            </a:pPr>
            <a:r>
              <a:rPr lang="en-NZ" sz="1600" dirty="0">
                <a:latin typeface="+mn-lt"/>
                <a:cs typeface="Calibri" panose="020F0502020204030204" pitchFamily="34" charset="0"/>
              </a:rPr>
              <a:t>Supports teacher professional learning and problem solving to improve outcomes for students</a:t>
            </a:r>
          </a:p>
          <a:p>
            <a:pPr marL="342900" indent="-342900">
              <a:lnSpc>
                <a:spcPct val="100000"/>
              </a:lnSpc>
              <a:spcBef>
                <a:spcPts val="0"/>
              </a:spcBef>
              <a:spcAft>
                <a:spcPts val="1200"/>
              </a:spcAft>
              <a:buClrTx/>
              <a:buFont typeface="+mj-lt"/>
              <a:buAutoNum type="arabicPeriod"/>
            </a:pPr>
            <a:r>
              <a:rPr lang="en-NZ" sz="1600" dirty="0">
                <a:latin typeface="+mn-lt"/>
                <a:cs typeface="Calibri" panose="020F0502020204030204" pitchFamily="34" charset="0"/>
              </a:rPr>
              <a:t>Encourages individual as well as whole-school inquiry</a:t>
            </a:r>
          </a:p>
          <a:p>
            <a:pPr marL="342900" indent="-342900">
              <a:lnSpc>
                <a:spcPct val="100000"/>
              </a:lnSpc>
              <a:spcBef>
                <a:spcPts val="0"/>
              </a:spcBef>
              <a:spcAft>
                <a:spcPts val="1200"/>
              </a:spcAft>
              <a:buClrTx/>
              <a:buFont typeface="+mj-lt"/>
              <a:buAutoNum type="arabicPeriod"/>
            </a:pPr>
            <a:r>
              <a:rPr lang="en-NZ" sz="1600" dirty="0">
                <a:latin typeface="+mn-lt"/>
                <a:cs typeface="Calibri" panose="020F0502020204030204" pitchFamily="34" charset="0"/>
              </a:rPr>
              <a:t>Helps to understand behaviour and what might be driving it</a:t>
            </a:r>
          </a:p>
          <a:p>
            <a:pPr marL="342900" indent="-342900">
              <a:lnSpc>
                <a:spcPct val="100000"/>
              </a:lnSpc>
              <a:spcBef>
                <a:spcPts val="0"/>
              </a:spcBef>
              <a:spcAft>
                <a:spcPts val="1200"/>
              </a:spcAft>
              <a:buClrTx/>
              <a:buFont typeface="+mj-lt"/>
              <a:buAutoNum type="arabicPeriod"/>
            </a:pPr>
            <a:r>
              <a:rPr lang="en-NZ" sz="1600" dirty="0">
                <a:latin typeface="+mn-lt"/>
                <a:cs typeface="Calibri" panose="020F0502020204030204" pitchFamily="34" charset="0"/>
              </a:rPr>
              <a:t>Includes questions to support collaborative problem solving </a:t>
            </a:r>
          </a:p>
          <a:p>
            <a:pPr marL="342900" indent="-342900">
              <a:lnSpc>
                <a:spcPct val="100000"/>
              </a:lnSpc>
              <a:spcBef>
                <a:spcPts val="0"/>
              </a:spcBef>
              <a:spcAft>
                <a:spcPts val="1200"/>
              </a:spcAft>
              <a:buClrTx/>
              <a:buFont typeface="+mj-lt"/>
              <a:buAutoNum type="arabicPeriod"/>
            </a:pPr>
            <a:r>
              <a:rPr lang="en-NZ" sz="1600" dirty="0">
                <a:latin typeface="+mn-lt"/>
                <a:cs typeface="Calibri" panose="020F0502020204030204" pitchFamily="34" charset="0"/>
              </a:rPr>
              <a:t>Includes questions to support planning an appropriate response</a:t>
            </a:r>
          </a:p>
        </p:txBody>
      </p:sp>
      <p:sp>
        <p:nvSpPr>
          <p:cNvPr id="4" name="Slide Number Placeholder 5">
            <a:extLst>
              <a:ext uri="{FF2B5EF4-FFF2-40B4-BE49-F238E27FC236}">
                <a16:creationId xmlns:a16="http://schemas.microsoft.com/office/drawing/2014/main" id="{04EEED47-31E9-0148-BFD5-7EEED7279967}"/>
              </a:ext>
            </a:extLst>
          </p:cNvPr>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24</a:t>
            </a:fld>
            <a:endParaRPr lang="en-NZ" sz="1000" dirty="0">
              <a:solidFill>
                <a:schemeClr val="tx1"/>
              </a:solidFill>
            </a:endParaRPr>
          </a:p>
        </p:txBody>
      </p:sp>
    </p:spTree>
    <p:extLst>
      <p:ext uri="{BB962C8B-B14F-4D97-AF65-F5344CB8AC3E}">
        <p14:creationId xmlns:p14="http://schemas.microsoft.com/office/powerpoint/2010/main" val="263228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FCF0028-FDFE-4506-8054-3DFE90B2B3FC}"/>
              </a:ext>
            </a:extLst>
          </p:cNvPr>
          <p:cNvSpPr txBox="1">
            <a:spLocks/>
          </p:cNvSpPr>
          <p:nvPr/>
        </p:nvSpPr>
        <p:spPr>
          <a:xfrm>
            <a:off x="431800" y="447675"/>
            <a:ext cx="8712200" cy="387798"/>
          </a:xfrm>
          <a:prstGeom prst="rect">
            <a:avLst/>
          </a:prstGeom>
        </p:spPr>
        <p:txBody>
          <a:bodyPr wrap="square" lIns="0" tIns="0" rIns="0" bIns="0">
            <a:spAutoFit/>
          </a:bodyPr>
          <a:lstStyle>
            <a:defPPr>
              <a:defRPr lang="en-US"/>
            </a:defPPr>
            <a:lvl1pPr defTabSz="685783">
              <a:lnSpc>
                <a:spcPct val="90000"/>
              </a:lnSpc>
              <a:spcBef>
                <a:spcPct val="0"/>
              </a:spcBef>
              <a:buNone/>
              <a:defRPr sz="2800" b="1" i="1">
                <a:solidFill>
                  <a:schemeClr val="bg1"/>
                </a:solidFill>
                <a:latin typeface="+mj-lt"/>
                <a:ea typeface="+mj-ea"/>
                <a:cs typeface="Arial" panose="020B0604020202020204" pitchFamily="34" charset="0"/>
              </a:defRPr>
            </a:lvl1pPr>
          </a:lstStyle>
          <a:p>
            <a:r>
              <a:rPr lang="en-NZ" dirty="0"/>
              <a:t>Supporting individual students or small groups of students</a:t>
            </a:r>
          </a:p>
        </p:txBody>
      </p:sp>
      <p:sp>
        <p:nvSpPr>
          <p:cNvPr id="7" name="Text Placeholder 3">
            <a:extLst>
              <a:ext uri="{FF2B5EF4-FFF2-40B4-BE49-F238E27FC236}">
                <a16:creationId xmlns:a16="http://schemas.microsoft.com/office/drawing/2014/main" id="{43725ECF-3411-444D-9DA7-5C390E291BD4}"/>
              </a:ext>
            </a:extLst>
          </p:cNvPr>
          <p:cNvSpPr txBox="1">
            <a:spLocks/>
          </p:cNvSpPr>
          <p:nvPr/>
        </p:nvSpPr>
        <p:spPr>
          <a:xfrm>
            <a:off x="897738" y="1563638"/>
            <a:ext cx="5832648" cy="221599"/>
          </a:xfrm>
          <a:prstGeom prst="rect">
            <a:avLst/>
          </a:prstGeom>
        </p:spPr>
        <p:txBody>
          <a:bodyPr vert="horz" wrap="square" lIns="0" tIns="0" rIns="0" bIns="0" rtlCol="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1800"/>
              </a:spcAft>
              <a:buClrTx/>
              <a:buNone/>
            </a:pPr>
            <a:r>
              <a:rPr lang="en-NZ" sz="1600" dirty="0">
                <a:cs typeface="Calibri" panose="020F0502020204030204" pitchFamily="34" charset="0"/>
              </a:rPr>
              <a:t>DESIGNER -- Embed video 4, linking to video clip online</a:t>
            </a:r>
          </a:p>
        </p:txBody>
      </p:sp>
      <p:sp>
        <p:nvSpPr>
          <p:cNvPr id="2" name="Rectangle 1">
            <a:extLst>
              <a:ext uri="{FF2B5EF4-FFF2-40B4-BE49-F238E27FC236}">
                <a16:creationId xmlns:a16="http://schemas.microsoft.com/office/drawing/2014/main" id="{8DBEE22F-49C3-334B-9E76-DF7656B92BF2}"/>
              </a:ext>
            </a:extLst>
          </p:cNvPr>
          <p:cNvSpPr/>
          <p:nvPr/>
        </p:nvSpPr>
        <p:spPr>
          <a:xfrm>
            <a:off x="2286000" y="2248585"/>
            <a:ext cx="4572000" cy="646331"/>
          </a:xfrm>
          <a:prstGeom prst="rect">
            <a:avLst/>
          </a:prstGeom>
        </p:spPr>
        <p:txBody>
          <a:bodyPr>
            <a:spAutoFit/>
          </a:bodyPr>
          <a:lstStyle/>
          <a:p>
            <a:r>
              <a:rPr lang="en-NZ" dirty="0">
                <a:cs typeface="Calibri" panose="020F0502020204030204" pitchFamily="34" charset="0"/>
                <a:hlinkClick r:id="rId3"/>
              </a:rPr>
              <a:t>https://pb4l.tki.org.nz/PB4L-School-Wide/Support-material</a:t>
            </a:r>
            <a:endParaRPr lang="en-US" dirty="0"/>
          </a:p>
        </p:txBody>
      </p:sp>
      <p:sp>
        <p:nvSpPr>
          <p:cNvPr id="3" name="Rectangle 2">
            <a:extLst>
              <a:ext uri="{FF2B5EF4-FFF2-40B4-BE49-F238E27FC236}">
                <a16:creationId xmlns:a16="http://schemas.microsoft.com/office/drawing/2014/main" id="{466E6CE7-0632-7C49-AD33-38DE9CC31D6D}"/>
              </a:ext>
            </a:extLst>
          </p:cNvPr>
          <p:cNvSpPr/>
          <p:nvPr/>
        </p:nvSpPr>
        <p:spPr>
          <a:xfrm>
            <a:off x="2286000" y="2248585"/>
            <a:ext cx="4572000" cy="646331"/>
          </a:xfrm>
          <a:prstGeom prst="rect">
            <a:avLst/>
          </a:prstGeom>
        </p:spPr>
        <p:txBody>
          <a:bodyPr>
            <a:spAutoFit/>
          </a:bodyPr>
          <a:lstStyle/>
          <a:p>
            <a:r>
              <a:rPr lang="en-NZ" dirty="0">
                <a:cs typeface="Calibri" panose="020F0502020204030204" pitchFamily="34" charset="0"/>
                <a:hlinkClick r:id="rId3"/>
              </a:rPr>
              <a:t>https://pb4l.tki.org.nz/PB4L-School-Wide/Support-material</a:t>
            </a:r>
            <a:endParaRPr lang="en-US" dirty="0"/>
          </a:p>
        </p:txBody>
      </p:sp>
      <p:sp>
        <p:nvSpPr>
          <p:cNvPr id="6" name="Slide Number Placeholder 5">
            <a:extLst>
              <a:ext uri="{FF2B5EF4-FFF2-40B4-BE49-F238E27FC236}">
                <a16:creationId xmlns:a16="http://schemas.microsoft.com/office/drawing/2014/main" id="{1A48CB1E-1837-164B-8D14-DC2394328877}"/>
              </a:ext>
            </a:extLst>
          </p:cNvPr>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25</a:t>
            </a:fld>
            <a:endParaRPr lang="en-NZ" sz="1000" dirty="0">
              <a:solidFill>
                <a:schemeClr val="tx1"/>
              </a:solidFill>
            </a:endParaRPr>
          </a:p>
        </p:txBody>
      </p:sp>
    </p:spTree>
    <p:extLst>
      <p:ext uri="{BB962C8B-B14F-4D97-AF65-F5344CB8AC3E}">
        <p14:creationId xmlns:p14="http://schemas.microsoft.com/office/powerpoint/2010/main" val="3039998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6D0821E-F199-4AAB-9E42-BA21CD38C674}"/>
              </a:ext>
            </a:extLst>
          </p:cNvPr>
          <p:cNvSpPr txBox="1">
            <a:spLocks/>
          </p:cNvSpPr>
          <p:nvPr/>
        </p:nvSpPr>
        <p:spPr>
          <a:xfrm>
            <a:off x="431800" y="447675"/>
            <a:ext cx="7015348" cy="387798"/>
          </a:xfrm>
          <a:prstGeom prst="rect">
            <a:avLst/>
          </a:prstGeom>
        </p:spPr>
        <p:txBody>
          <a:bodyPr wrap="square" lIns="0" tIns="0" rIns="0" bIns="0">
            <a:spAutoFit/>
          </a:bodyPr>
          <a:lstStyle>
            <a:defPPr>
              <a:defRPr lang="en-US"/>
            </a:defPPr>
            <a:lvl1pPr defTabSz="685783">
              <a:lnSpc>
                <a:spcPct val="90000"/>
              </a:lnSpc>
              <a:spcBef>
                <a:spcPct val="0"/>
              </a:spcBef>
              <a:buNone/>
              <a:defRPr sz="2800" b="1" i="1">
                <a:solidFill>
                  <a:schemeClr val="bg1"/>
                </a:solidFill>
                <a:latin typeface="+mj-lt"/>
                <a:ea typeface="+mj-ea"/>
                <a:cs typeface="Arial" panose="020B0604020202020204" pitchFamily="34" charset="0"/>
              </a:defRPr>
            </a:lvl1pPr>
          </a:lstStyle>
          <a:p>
            <a:r>
              <a:rPr lang="en-NZ" dirty="0"/>
              <a:t>Self-assessment tool</a:t>
            </a:r>
          </a:p>
        </p:txBody>
      </p:sp>
      <p:sp>
        <p:nvSpPr>
          <p:cNvPr id="7" name="Text Placeholder 3">
            <a:extLst>
              <a:ext uri="{FF2B5EF4-FFF2-40B4-BE49-F238E27FC236}">
                <a16:creationId xmlns:a16="http://schemas.microsoft.com/office/drawing/2014/main" id="{84E2A33F-9BD2-4592-9F57-C484814C3529}"/>
              </a:ext>
            </a:extLst>
          </p:cNvPr>
          <p:cNvSpPr txBox="1">
            <a:spLocks/>
          </p:cNvSpPr>
          <p:nvPr/>
        </p:nvSpPr>
        <p:spPr>
          <a:xfrm>
            <a:off x="431800" y="1602254"/>
            <a:ext cx="8280400" cy="1938992"/>
          </a:xfrm>
          <a:prstGeom prst="rect">
            <a:avLst/>
          </a:prstGeom>
        </p:spPr>
        <p:txBody>
          <a:bodyPr vert="horz" wrap="square" lIns="0" tIns="0" rIns="0" bIns="0" rtlCol="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1200"/>
              </a:spcAft>
              <a:buClrTx/>
            </a:pPr>
            <a:r>
              <a:rPr lang="en-NZ" sz="1600" dirty="0">
                <a:latin typeface="+mn-lt"/>
                <a:cs typeface="Calibri" panose="020F0502020204030204" pitchFamily="34" charset="0"/>
              </a:rPr>
              <a:t>Supports teachers to examine their practice</a:t>
            </a:r>
          </a:p>
          <a:p>
            <a:pPr>
              <a:lnSpc>
                <a:spcPct val="100000"/>
              </a:lnSpc>
              <a:spcBef>
                <a:spcPts val="0"/>
              </a:spcBef>
              <a:spcAft>
                <a:spcPts val="1200"/>
              </a:spcAft>
              <a:buClrTx/>
            </a:pPr>
            <a:r>
              <a:rPr lang="en-NZ" sz="1600" dirty="0">
                <a:latin typeface="+mn-lt"/>
                <a:cs typeface="Calibri" panose="020F0502020204030204" pitchFamily="34" charset="0"/>
              </a:rPr>
              <a:t>Based on the strategies that </a:t>
            </a:r>
            <a:r>
              <a:rPr lang="en-NZ" sz="1600" i="1" dirty="0">
                <a:latin typeface="+mn-lt"/>
                <a:cs typeface="Calibri" panose="020F0502020204030204" pitchFamily="34" charset="0"/>
              </a:rPr>
              <a:t>Teaching for Positive Behaviour</a:t>
            </a:r>
            <a:r>
              <a:rPr lang="en-NZ" sz="1600" dirty="0">
                <a:latin typeface="+mn-lt"/>
                <a:cs typeface="Calibri" panose="020F0502020204030204" pitchFamily="34" charset="0"/>
              </a:rPr>
              <a:t> promotes</a:t>
            </a:r>
          </a:p>
          <a:p>
            <a:pPr>
              <a:lnSpc>
                <a:spcPct val="100000"/>
              </a:lnSpc>
              <a:spcBef>
                <a:spcPts val="0"/>
              </a:spcBef>
              <a:spcAft>
                <a:spcPts val="1200"/>
              </a:spcAft>
              <a:buClrTx/>
            </a:pPr>
            <a:r>
              <a:rPr lang="en-NZ" sz="1600" dirty="0">
                <a:latin typeface="+mn-lt"/>
                <a:cs typeface="Calibri" panose="020F0502020204030204" pitchFamily="34" charset="0"/>
              </a:rPr>
              <a:t>Will help you review your learning environment and approaches that support engagement, participation, and learning</a:t>
            </a:r>
          </a:p>
          <a:p>
            <a:pPr>
              <a:lnSpc>
                <a:spcPct val="100000"/>
              </a:lnSpc>
              <a:spcBef>
                <a:spcPts val="0"/>
              </a:spcBef>
              <a:spcAft>
                <a:spcPts val="1200"/>
              </a:spcAft>
              <a:buClrTx/>
            </a:pPr>
            <a:r>
              <a:rPr lang="en-NZ" sz="1600" dirty="0">
                <a:latin typeface="+mn-lt"/>
                <a:cs typeface="Calibri" panose="020F0502020204030204" pitchFamily="34" charset="0"/>
              </a:rPr>
              <a:t>Can help you to identify aspects of practice to work on – especially when done with a colleague or a peer observer</a:t>
            </a:r>
          </a:p>
        </p:txBody>
      </p:sp>
      <p:sp>
        <p:nvSpPr>
          <p:cNvPr id="4" name="Slide Number Placeholder 5">
            <a:extLst>
              <a:ext uri="{FF2B5EF4-FFF2-40B4-BE49-F238E27FC236}">
                <a16:creationId xmlns:a16="http://schemas.microsoft.com/office/drawing/2014/main" id="{2CEC88C1-E7B8-9848-88BD-D38DF70BBBDD}"/>
              </a:ext>
            </a:extLst>
          </p:cNvPr>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26</a:t>
            </a:fld>
            <a:endParaRPr lang="en-NZ" sz="1000" dirty="0">
              <a:solidFill>
                <a:schemeClr val="tx1"/>
              </a:solidFill>
            </a:endParaRPr>
          </a:p>
        </p:txBody>
      </p:sp>
      <p:sp>
        <p:nvSpPr>
          <p:cNvPr id="6" name="Rectangle 5">
            <a:extLst>
              <a:ext uri="{FF2B5EF4-FFF2-40B4-BE49-F238E27FC236}">
                <a16:creationId xmlns:a16="http://schemas.microsoft.com/office/drawing/2014/main" id="{13DBCDF9-0DA8-AD49-95C5-B4FA738C8F8D}"/>
              </a:ext>
            </a:extLst>
          </p:cNvPr>
          <p:cNvSpPr/>
          <p:nvPr/>
        </p:nvSpPr>
        <p:spPr>
          <a:xfrm>
            <a:off x="431800" y="4182256"/>
            <a:ext cx="8280400" cy="340892"/>
          </a:xfrm>
          <a:prstGeom prst="rect">
            <a:avLst/>
          </a:prstGeom>
          <a:solidFill>
            <a:srgbClr val="E1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080D130-EA7D-E343-A68B-7C331C54C610}"/>
              </a:ext>
            </a:extLst>
          </p:cNvPr>
          <p:cNvSpPr txBox="1"/>
          <p:nvPr/>
        </p:nvSpPr>
        <p:spPr>
          <a:xfrm>
            <a:off x="673100" y="4210080"/>
            <a:ext cx="7797799" cy="276999"/>
          </a:xfrm>
          <a:prstGeom prst="rect">
            <a:avLst/>
          </a:prstGeom>
          <a:noFill/>
        </p:spPr>
        <p:txBody>
          <a:bodyPr wrap="square" rtlCol="0">
            <a:spAutoFit/>
          </a:bodyPr>
          <a:lstStyle/>
          <a:p>
            <a:pPr algn="ctr"/>
            <a:r>
              <a:rPr lang="en-NZ" sz="1200" dirty="0">
                <a:cs typeface="Calibri" panose="020F0502020204030204" pitchFamily="34" charset="0"/>
              </a:rPr>
              <a:t>Available as an interactive PDF or Word document at </a:t>
            </a:r>
            <a:r>
              <a:rPr lang="en-NZ" sz="1200" dirty="0">
                <a:cs typeface="Calibri" panose="020F0502020204030204" pitchFamily="34" charset="0"/>
                <a:hlinkClick r:id="rId3"/>
              </a:rPr>
              <a:t>https://pb4l.tki.org.nz/PB4L-School-Wide/Support-material</a:t>
            </a:r>
            <a:endParaRPr lang="en-NZ" sz="1200" dirty="0">
              <a:cs typeface="Calibri" panose="020F0502020204030204" pitchFamily="34" charset="0"/>
            </a:endParaRPr>
          </a:p>
        </p:txBody>
      </p:sp>
    </p:spTree>
    <p:extLst>
      <p:ext uri="{BB962C8B-B14F-4D97-AF65-F5344CB8AC3E}">
        <p14:creationId xmlns:p14="http://schemas.microsoft.com/office/powerpoint/2010/main" val="340969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people posing for the camera&#10;&#10;Description automatically generated">
            <a:extLst>
              <a:ext uri="{FF2B5EF4-FFF2-40B4-BE49-F238E27FC236}">
                <a16:creationId xmlns:a16="http://schemas.microsoft.com/office/drawing/2014/main" id="{022B1286-976A-2542-8DC8-D5CF212A6ADE}"/>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0" y="0"/>
            <a:ext cx="9142476" cy="5143500"/>
          </a:xfrm>
          <a:prstGeom prst="rect">
            <a:avLst/>
          </a:prstGeom>
          <a:ln w="38100">
            <a:noFill/>
            <a:miter lim="800000"/>
          </a:ln>
        </p:spPr>
      </p:pic>
      <p:sp>
        <p:nvSpPr>
          <p:cNvPr id="2" name="Title 1"/>
          <p:cNvSpPr>
            <a:spLocks noGrp="1"/>
          </p:cNvSpPr>
          <p:nvPr>
            <p:ph type="title" idx="4294967295"/>
          </p:nvPr>
        </p:nvSpPr>
        <p:spPr>
          <a:xfrm>
            <a:off x="431800" y="447675"/>
            <a:ext cx="6858000" cy="480131"/>
          </a:xfrm>
        </p:spPr>
        <p:txBody>
          <a:bodyPr vert="horz" lIns="91440" tIns="45720" rIns="91440" bIns="45720" rtlCol="0" anchor="t" anchorCtr="0">
            <a:spAutoFit/>
          </a:bodyPr>
          <a:lstStyle/>
          <a:p>
            <a:pPr defTabSz="914400"/>
            <a:r>
              <a:rPr lang="en-US" sz="2800" b="1" i="1" dirty="0">
                <a:solidFill>
                  <a:srgbClr val="FFFFFF"/>
                </a:solidFill>
              </a:rPr>
              <a:t>Kia kaha </a:t>
            </a:r>
            <a:r>
              <a:rPr lang="en-US" sz="2800" b="1" i="1" dirty="0" err="1">
                <a:solidFill>
                  <a:srgbClr val="FFFFFF"/>
                </a:solidFill>
              </a:rPr>
              <a:t>tō</a:t>
            </a:r>
            <a:r>
              <a:rPr lang="en-US" sz="2800" b="1" i="1" dirty="0">
                <a:solidFill>
                  <a:srgbClr val="FFFFFF"/>
                </a:solidFill>
              </a:rPr>
              <a:t> koutou mahi!</a:t>
            </a:r>
          </a:p>
        </p:txBody>
      </p:sp>
    </p:spTree>
    <p:extLst>
      <p:ext uri="{BB962C8B-B14F-4D97-AF65-F5344CB8AC3E}">
        <p14:creationId xmlns:p14="http://schemas.microsoft.com/office/powerpoint/2010/main" val="228201143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16C7744-0C98-4ED4-B9D2-E4BE4CE5472F}"/>
              </a:ext>
            </a:extLst>
          </p:cNvPr>
          <p:cNvSpPr txBox="1">
            <a:spLocks/>
          </p:cNvSpPr>
          <p:nvPr/>
        </p:nvSpPr>
        <p:spPr>
          <a:xfrm>
            <a:off x="431800" y="2212757"/>
            <a:ext cx="5916313" cy="1938992"/>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NZ" sz="1600" dirty="0">
                <a:cs typeface="Calibri" panose="020F0502020204030204" pitchFamily="34" charset="0"/>
              </a:rPr>
              <a:t>The writer, Dr Tracy Rohan</a:t>
            </a:r>
          </a:p>
          <a:p>
            <a:pPr>
              <a:lnSpc>
                <a:spcPct val="100000"/>
              </a:lnSpc>
              <a:spcBef>
                <a:spcPts val="0"/>
              </a:spcBef>
              <a:spcAft>
                <a:spcPts val="1200"/>
              </a:spcAft>
            </a:pPr>
            <a:r>
              <a:rPr lang="en-NZ" sz="1600" dirty="0">
                <a:cs typeface="Calibri" panose="020F0502020204030204" pitchFamily="34" charset="0"/>
              </a:rPr>
              <a:t>The teachers and students who appear in photographs in the resource and in the videos that accompany it</a:t>
            </a:r>
          </a:p>
          <a:p>
            <a:pPr>
              <a:lnSpc>
                <a:spcPct val="100000"/>
              </a:lnSpc>
              <a:spcBef>
                <a:spcPts val="0"/>
              </a:spcBef>
              <a:spcAft>
                <a:spcPts val="1200"/>
              </a:spcAft>
            </a:pPr>
            <a:r>
              <a:rPr lang="en-NZ" sz="1600" dirty="0">
                <a:cs typeface="Calibri" panose="020F0502020204030204" pitchFamily="34" charset="0"/>
              </a:rPr>
              <a:t>PB4L–SW schools and </a:t>
            </a:r>
            <a:r>
              <a:rPr lang="en-NZ" sz="1600" dirty="0" err="1">
                <a:cs typeface="Calibri" panose="020F0502020204030204" pitchFamily="34" charset="0"/>
              </a:rPr>
              <a:t>kura</a:t>
            </a:r>
            <a:r>
              <a:rPr lang="en-NZ" sz="1600" dirty="0">
                <a:cs typeface="Calibri" panose="020F0502020204030204" pitchFamily="34" charset="0"/>
              </a:rPr>
              <a:t> that have informed the resource</a:t>
            </a:r>
          </a:p>
          <a:p>
            <a:pPr>
              <a:lnSpc>
                <a:spcPct val="100000"/>
              </a:lnSpc>
              <a:spcBef>
                <a:spcPts val="0"/>
              </a:spcBef>
              <a:spcAft>
                <a:spcPts val="1200"/>
              </a:spcAft>
            </a:pPr>
            <a:r>
              <a:rPr lang="en-NZ" sz="1600" dirty="0">
                <a:cs typeface="Calibri" panose="020F0502020204030204" pitchFamily="34" charset="0"/>
              </a:rPr>
              <a:t>Richard </a:t>
            </a:r>
            <a:r>
              <a:rPr lang="en-NZ" sz="1600" dirty="0" err="1">
                <a:cs typeface="Calibri" panose="020F0502020204030204" pitchFamily="34" charset="0"/>
              </a:rPr>
              <a:t>Busfield</a:t>
            </a:r>
            <a:r>
              <a:rPr lang="en-NZ" sz="1600" dirty="0">
                <a:cs typeface="Calibri" panose="020F0502020204030204" pitchFamily="34" charset="0"/>
              </a:rPr>
              <a:t> and Angus Macfarlane, who speak in the accompanying videos</a:t>
            </a:r>
          </a:p>
        </p:txBody>
      </p:sp>
      <p:sp>
        <p:nvSpPr>
          <p:cNvPr id="5" name="Title 2">
            <a:extLst>
              <a:ext uri="{FF2B5EF4-FFF2-40B4-BE49-F238E27FC236}">
                <a16:creationId xmlns:a16="http://schemas.microsoft.com/office/drawing/2014/main" id="{E3CA761D-FFEF-4CFF-8960-72C33E25D489}"/>
              </a:ext>
            </a:extLst>
          </p:cNvPr>
          <p:cNvSpPr txBox="1">
            <a:spLocks/>
          </p:cNvSpPr>
          <p:nvPr/>
        </p:nvSpPr>
        <p:spPr>
          <a:xfrm>
            <a:off x="431800" y="447675"/>
            <a:ext cx="5261511" cy="387798"/>
          </a:xfrm>
          <a:prstGeom prst="rect">
            <a:avLst/>
          </a:prstGeom>
        </p:spPr>
        <p:txBody>
          <a:bodyPr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800" i="1" dirty="0">
                <a:solidFill>
                  <a:schemeClr val="bg1"/>
                </a:solidFill>
                <a:latin typeface="+mj-lt"/>
              </a:rPr>
              <a:t>Acknowledgments / </a:t>
            </a:r>
            <a:r>
              <a:rPr lang="en-NZ" sz="2800" i="1" dirty="0" err="1">
                <a:solidFill>
                  <a:schemeClr val="bg1"/>
                </a:solidFill>
                <a:latin typeface="+mj-lt"/>
              </a:rPr>
              <a:t>Ngā</a:t>
            </a:r>
            <a:r>
              <a:rPr lang="en-NZ" sz="2800" i="1" dirty="0">
                <a:solidFill>
                  <a:schemeClr val="bg1"/>
                </a:solidFill>
                <a:latin typeface="+mj-lt"/>
              </a:rPr>
              <a:t> mihi</a:t>
            </a:r>
          </a:p>
        </p:txBody>
      </p:sp>
      <p:sp>
        <p:nvSpPr>
          <p:cNvPr id="7" name="Slide Number Placeholder 5">
            <a:extLst>
              <a:ext uri="{FF2B5EF4-FFF2-40B4-BE49-F238E27FC236}">
                <a16:creationId xmlns:a16="http://schemas.microsoft.com/office/drawing/2014/main" id="{2A37CF28-74D4-BC4A-869C-EE36B1947DD8}"/>
              </a:ext>
            </a:extLst>
          </p:cNvPr>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3</a:t>
            </a:fld>
            <a:endParaRPr lang="en-NZ" sz="1000" dirty="0">
              <a:solidFill>
                <a:schemeClr val="tx1"/>
              </a:solidFill>
            </a:endParaRPr>
          </a:p>
        </p:txBody>
      </p:sp>
    </p:spTree>
    <p:extLst>
      <p:ext uri="{BB962C8B-B14F-4D97-AF65-F5344CB8AC3E}">
        <p14:creationId xmlns:p14="http://schemas.microsoft.com/office/powerpoint/2010/main" val="224982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C4F54619-CA4B-46E6-B7E6-BD0BA2EDE19C}"/>
              </a:ext>
            </a:extLst>
          </p:cNvPr>
          <p:cNvSpPr txBox="1">
            <a:spLocks/>
          </p:cNvSpPr>
          <p:nvPr/>
        </p:nvSpPr>
        <p:spPr>
          <a:xfrm>
            <a:off x="431800" y="447675"/>
            <a:ext cx="5261511" cy="387798"/>
          </a:xfrm>
          <a:prstGeom prst="rect">
            <a:avLst/>
          </a:prstGeom>
        </p:spPr>
        <p:txBody>
          <a:bodyPr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800" i="1" dirty="0">
                <a:solidFill>
                  <a:schemeClr val="bg1"/>
                </a:solidFill>
                <a:latin typeface="+mj-lt"/>
              </a:rPr>
              <a:t>Purpose of the resource</a:t>
            </a:r>
          </a:p>
        </p:txBody>
      </p:sp>
      <p:sp>
        <p:nvSpPr>
          <p:cNvPr id="5" name="Text Placeholder 3">
            <a:extLst>
              <a:ext uri="{FF2B5EF4-FFF2-40B4-BE49-F238E27FC236}">
                <a16:creationId xmlns:a16="http://schemas.microsoft.com/office/drawing/2014/main" id="{0E1EA2BF-1EA6-4522-9E18-E7184AA41338}"/>
              </a:ext>
            </a:extLst>
          </p:cNvPr>
          <p:cNvSpPr txBox="1">
            <a:spLocks/>
          </p:cNvSpPr>
          <p:nvPr/>
        </p:nvSpPr>
        <p:spPr>
          <a:xfrm>
            <a:off x="431800" y="1689537"/>
            <a:ext cx="3765446" cy="2092881"/>
          </a:xfrm>
          <a:prstGeom prst="rect">
            <a:avLst/>
          </a:prstGeom>
        </p:spPr>
        <p:txBody>
          <a:bodyPr vert="horz" wrap="square" lIns="0" tIns="0" rIns="0" bIns="0" rtlCol="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ClrTx/>
              <a:buNone/>
            </a:pPr>
            <a:r>
              <a:rPr lang="en-US" sz="1600" dirty="0">
                <a:latin typeface="+mn-lt"/>
                <a:cs typeface="Calibri" panose="020F0502020204030204" pitchFamily="34" charset="0"/>
              </a:rPr>
              <a:t>To support teachers to understand and draw on effective practices that enhance students’ </a:t>
            </a:r>
          </a:p>
          <a:p>
            <a:pPr>
              <a:lnSpc>
                <a:spcPct val="100000"/>
              </a:lnSpc>
              <a:spcBef>
                <a:spcPts val="0"/>
              </a:spcBef>
              <a:spcAft>
                <a:spcPts val="1200"/>
              </a:spcAft>
              <a:buClrTx/>
            </a:pPr>
            <a:r>
              <a:rPr lang="en-US" sz="1600" dirty="0">
                <a:latin typeface="+mn-lt"/>
                <a:cs typeface="Calibri" panose="020F0502020204030204" pitchFamily="34" charset="0"/>
              </a:rPr>
              <a:t>behaviour</a:t>
            </a:r>
          </a:p>
          <a:p>
            <a:pPr>
              <a:lnSpc>
                <a:spcPct val="100000"/>
              </a:lnSpc>
              <a:spcBef>
                <a:spcPts val="0"/>
              </a:spcBef>
              <a:spcAft>
                <a:spcPts val="1200"/>
              </a:spcAft>
              <a:buClrTx/>
            </a:pPr>
            <a:r>
              <a:rPr lang="en-US" sz="1600" dirty="0">
                <a:latin typeface="+mn-lt"/>
                <a:cs typeface="Calibri" panose="020F0502020204030204" pitchFamily="34" charset="0"/>
              </a:rPr>
              <a:t>engagement </a:t>
            </a:r>
          </a:p>
          <a:p>
            <a:pPr>
              <a:lnSpc>
                <a:spcPct val="100000"/>
              </a:lnSpc>
              <a:spcBef>
                <a:spcPts val="0"/>
              </a:spcBef>
              <a:spcAft>
                <a:spcPts val="1200"/>
              </a:spcAft>
              <a:buClrTx/>
            </a:pPr>
            <a:r>
              <a:rPr lang="en-US" sz="1600" dirty="0">
                <a:latin typeface="+mn-lt"/>
                <a:cs typeface="Calibri" panose="020F0502020204030204" pitchFamily="34" charset="0"/>
              </a:rPr>
              <a:t>participation </a:t>
            </a:r>
          </a:p>
          <a:p>
            <a:pPr>
              <a:lnSpc>
                <a:spcPct val="100000"/>
              </a:lnSpc>
              <a:spcBef>
                <a:spcPts val="0"/>
              </a:spcBef>
              <a:spcAft>
                <a:spcPts val="1200"/>
              </a:spcAft>
              <a:buClrTx/>
            </a:pPr>
            <a:r>
              <a:rPr lang="en-US" sz="1600" dirty="0">
                <a:latin typeface="+mn-lt"/>
                <a:cs typeface="Calibri" panose="020F0502020204030204" pitchFamily="34" charset="0"/>
              </a:rPr>
              <a:t>learning.</a:t>
            </a:r>
          </a:p>
        </p:txBody>
      </p:sp>
      <p:pic>
        <p:nvPicPr>
          <p:cNvPr id="3" name="Picture 2" descr="A group of people looking at each other&#10;&#10;Description automatically generated">
            <a:extLst>
              <a:ext uri="{FF2B5EF4-FFF2-40B4-BE49-F238E27FC236}">
                <a16:creationId xmlns:a16="http://schemas.microsoft.com/office/drawing/2014/main" id="{82C87FB0-03B3-444D-B137-5E3CF6AA98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1229194"/>
            <a:ext cx="4572000" cy="3366178"/>
          </a:xfrm>
          <a:prstGeom prst="rect">
            <a:avLst/>
          </a:prstGeom>
        </p:spPr>
      </p:pic>
      <p:sp>
        <p:nvSpPr>
          <p:cNvPr id="7" name="Slide Number Placeholder 5">
            <a:extLst>
              <a:ext uri="{FF2B5EF4-FFF2-40B4-BE49-F238E27FC236}">
                <a16:creationId xmlns:a16="http://schemas.microsoft.com/office/drawing/2014/main" id="{E10C44D6-45C8-D742-A6B1-2CAE7510816B}"/>
              </a:ext>
            </a:extLst>
          </p:cNvPr>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4</a:t>
            </a:fld>
            <a:endParaRPr lang="en-NZ" sz="1000" dirty="0">
              <a:solidFill>
                <a:schemeClr val="tx1"/>
              </a:solidFill>
            </a:endParaRPr>
          </a:p>
        </p:txBody>
      </p:sp>
    </p:spTree>
    <p:extLst>
      <p:ext uri="{BB962C8B-B14F-4D97-AF65-F5344CB8AC3E}">
        <p14:creationId xmlns:p14="http://schemas.microsoft.com/office/powerpoint/2010/main" val="243302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22CE49F-0D51-414D-83ED-62898D057AC5}"/>
              </a:ext>
            </a:extLst>
          </p:cNvPr>
          <p:cNvSpPr txBox="1">
            <a:spLocks/>
          </p:cNvSpPr>
          <p:nvPr/>
        </p:nvSpPr>
        <p:spPr>
          <a:xfrm>
            <a:off x="431800" y="447675"/>
            <a:ext cx="7205689" cy="387798"/>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800" i="1" dirty="0">
                <a:solidFill>
                  <a:schemeClr val="bg1"/>
                </a:solidFill>
                <a:latin typeface="+mj-lt"/>
              </a:rPr>
              <a:t>Components of </a:t>
            </a:r>
            <a:r>
              <a:rPr lang="en-NZ" sz="2800" dirty="0">
                <a:solidFill>
                  <a:schemeClr val="bg1"/>
                </a:solidFill>
                <a:latin typeface="+mj-lt"/>
              </a:rPr>
              <a:t>Teaching for Positive Behaviour</a:t>
            </a:r>
          </a:p>
        </p:txBody>
      </p:sp>
      <p:sp>
        <p:nvSpPr>
          <p:cNvPr id="5" name="Text Placeholder 3">
            <a:extLst>
              <a:ext uri="{FF2B5EF4-FFF2-40B4-BE49-F238E27FC236}">
                <a16:creationId xmlns:a16="http://schemas.microsoft.com/office/drawing/2014/main" id="{CF07118C-B1FB-4669-B498-280C674BAC5B}"/>
              </a:ext>
            </a:extLst>
          </p:cNvPr>
          <p:cNvSpPr txBox="1">
            <a:spLocks/>
          </p:cNvSpPr>
          <p:nvPr/>
        </p:nvSpPr>
        <p:spPr>
          <a:xfrm>
            <a:off x="431800" y="2135813"/>
            <a:ext cx="3179073" cy="1446550"/>
          </a:xfrm>
          <a:prstGeom prst="rect">
            <a:avLst/>
          </a:prstGeom>
        </p:spPr>
        <p:txBody>
          <a:bodyPr vert="horz" wrap="square" lIns="0" tIns="0" rIns="0" bIns="0" rtlCol="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1200"/>
              </a:spcAft>
              <a:buClrTx/>
            </a:pPr>
            <a:r>
              <a:rPr lang="en-US" sz="1600" dirty="0">
                <a:latin typeface="+mn-lt"/>
                <a:cs typeface="Calibri" panose="020F0502020204030204" pitchFamily="34" charset="0"/>
              </a:rPr>
              <a:t>A 68-page book</a:t>
            </a:r>
          </a:p>
          <a:p>
            <a:pPr>
              <a:lnSpc>
                <a:spcPct val="100000"/>
              </a:lnSpc>
              <a:spcBef>
                <a:spcPts val="0"/>
              </a:spcBef>
              <a:spcAft>
                <a:spcPts val="1200"/>
              </a:spcAft>
              <a:buClrTx/>
            </a:pPr>
            <a:r>
              <a:rPr lang="en-US" sz="1600" dirty="0">
                <a:latin typeface="+mn-lt"/>
                <a:cs typeface="Calibri" panose="020F0502020204030204" pitchFamily="34" charset="0"/>
              </a:rPr>
              <a:t>A self-assessment tool</a:t>
            </a:r>
          </a:p>
          <a:p>
            <a:pPr>
              <a:lnSpc>
                <a:spcPct val="100000"/>
              </a:lnSpc>
              <a:spcBef>
                <a:spcPts val="0"/>
              </a:spcBef>
              <a:spcAft>
                <a:spcPts val="1200"/>
              </a:spcAft>
              <a:buClrTx/>
            </a:pPr>
            <a:r>
              <a:rPr lang="en-US" sz="1600" dirty="0">
                <a:latin typeface="+mn-lt"/>
                <a:cs typeface="Calibri" panose="020F0502020204030204" pitchFamily="34" charset="0"/>
              </a:rPr>
              <a:t>Four introductory videos</a:t>
            </a:r>
          </a:p>
          <a:p>
            <a:pPr>
              <a:lnSpc>
                <a:spcPct val="100000"/>
              </a:lnSpc>
              <a:spcBef>
                <a:spcPts val="0"/>
              </a:spcBef>
              <a:spcAft>
                <a:spcPts val="1200"/>
              </a:spcAft>
              <a:buClrTx/>
            </a:pPr>
            <a:r>
              <a:rPr lang="en-US" sz="1600" dirty="0">
                <a:latin typeface="+mn-lt"/>
                <a:cs typeface="Calibri" panose="020F0502020204030204" pitchFamily="34" charset="0"/>
              </a:rPr>
              <a:t>This PowerPoint presentation</a:t>
            </a:r>
          </a:p>
        </p:txBody>
      </p:sp>
      <p:sp>
        <p:nvSpPr>
          <p:cNvPr id="6" name="Slide Number Placeholder 5">
            <a:extLst>
              <a:ext uri="{FF2B5EF4-FFF2-40B4-BE49-F238E27FC236}">
                <a16:creationId xmlns:a16="http://schemas.microsoft.com/office/drawing/2014/main" id="{EF271F48-6FA9-4146-B0B3-1F40439829E9}"/>
              </a:ext>
            </a:extLst>
          </p:cNvPr>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5</a:t>
            </a:fld>
            <a:endParaRPr lang="en-NZ" sz="1000" dirty="0">
              <a:solidFill>
                <a:schemeClr val="tx1"/>
              </a:solidFill>
            </a:endParaRPr>
          </a:p>
        </p:txBody>
      </p:sp>
      <p:pic>
        <p:nvPicPr>
          <p:cNvPr id="8" name="Picture 7" descr="Text&#10;&#10;Description automatically generated">
            <a:extLst>
              <a:ext uri="{FF2B5EF4-FFF2-40B4-BE49-F238E27FC236}">
                <a16:creationId xmlns:a16="http://schemas.microsoft.com/office/drawing/2014/main" id="{5AE6C483-816B-A545-A782-9472A2C27F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43440" y="1076364"/>
            <a:ext cx="4614331" cy="3648036"/>
          </a:xfrm>
          <a:prstGeom prst="rect">
            <a:avLst/>
          </a:prstGeom>
        </p:spPr>
      </p:pic>
    </p:spTree>
    <p:extLst>
      <p:ext uri="{BB962C8B-B14F-4D97-AF65-F5344CB8AC3E}">
        <p14:creationId xmlns:p14="http://schemas.microsoft.com/office/powerpoint/2010/main" val="154301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23A712B-BA6B-4A8E-A754-8896127FAF43}"/>
              </a:ext>
            </a:extLst>
          </p:cNvPr>
          <p:cNvSpPr txBox="1">
            <a:spLocks/>
          </p:cNvSpPr>
          <p:nvPr/>
        </p:nvSpPr>
        <p:spPr>
          <a:xfrm>
            <a:off x="306388" y="339502"/>
            <a:ext cx="5261511" cy="443198"/>
          </a:xfrm>
          <a:prstGeom prst="rect">
            <a:avLst/>
          </a:prstGeom>
        </p:spPr>
        <p:txBody>
          <a:bodyPr wrap="square" lIns="0" tIns="0" rIns="0" bIns="0">
            <a:spAutoFit/>
          </a:bodyPr>
          <a:lstStyle>
            <a:defPPr>
              <a:defRPr lang="en-US"/>
            </a:defPPr>
            <a:lvl1pPr defTabSz="685783">
              <a:lnSpc>
                <a:spcPct val="90000"/>
              </a:lnSpc>
              <a:spcBef>
                <a:spcPct val="0"/>
              </a:spcBef>
              <a:buNone/>
              <a:defRPr sz="2800" b="1" i="1">
                <a:solidFill>
                  <a:schemeClr val="bg1"/>
                </a:solidFill>
                <a:latin typeface="+mj-lt"/>
                <a:ea typeface="+mj-ea"/>
                <a:cs typeface="Arial" panose="020B0604020202020204" pitchFamily="34" charset="0"/>
              </a:defRPr>
            </a:lvl1pPr>
          </a:lstStyle>
          <a:p>
            <a:r>
              <a:rPr lang="en-NZ" dirty="0"/>
              <a:t>Key features of the resource</a:t>
            </a:r>
          </a:p>
        </p:txBody>
      </p:sp>
      <p:sp>
        <p:nvSpPr>
          <p:cNvPr id="5" name="Text Placeholder 3">
            <a:extLst>
              <a:ext uri="{FF2B5EF4-FFF2-40B4-BE49-F238E27FC236}">
                <a16:creationId xmlns:a16="http://schemas.microsoft.com/office/drawing/2014/main" id="{AE7B7296-E02E-41B0-8208-F25A50AD030F}"/>
              </a:ext>
            </a:extLst>
          </p:cNvPr>
          <p:cNvSpPr txBox="1">
            <a:spLocks/>
          </p:cNvSpPr>
          <p:nvPr/>
        </p:nvSpPr>
        <p:spPr>
          <a:xfrm>
            <a:off x="431800" y="1735703"/>
            <a:ext cx="8280400" cy="2246769"/>
          </a:xfrm>
          <a:prstGeom prst="rect">
            <a:avLst/>
          </a:prstGeom>
        </p:spPr>
        <p:txBody>
          <a:bodyPr vert="horz" wrap="square" lIns="0" tIns="0" rIns="0" bIns="0" rtlCol="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0"/>
              </a:spcBef>
              <a:spcAft>
                <a:spcPts val="1200"/>
              </a:spcAft>
              <a:buClrTx/>
              <a:buFont typeface="+mj-lt"/>
              <a:buAutoNum type="arabicPeriod"/>
            </a:pPr>
            <a:r>
              <a:rPr lang="en-NZ" sz="1600" dirty="0">
                <a:latin typeface="+mn-lt"/>
                <a:cs typeface="Calibri" panose="020F0502020204030204" pitchFamily="34" charset="0"/>
              </a:rPr>
              <a:t>The New Zealand Curriculum is its foundation.</a:t>
            </a:r>
          </a:p>
          <a:p>
            <a:pPr marL="342900" indent="-342900">
              <a:lnSpc>
                <a:spcPct val="100000"/>
              </a:lnSpc>
              <a:spcBef>
                <a:spcPts val="0"/>
              </a:spcBef>
              <a:spcAft>
                <a:spcPts val="1200"/>
              </a:spcAft>
              <a:buClrTx/>
              <a:buFont typeface="+mj-lt"/>
              <a:buAutoNum type="arabicPeriod"/>
            </a:pPr>
            <a:r>
              <a:rPr lang="en-NZ" sz="1600" dirty="0">
                <a:latin typeface="+mn-lt"/>
                <a:cs typeface="Calibri" panose="020F0502020204030204" pitchFamily="34" charset="0"/>
              </a:rPr>
              <a:t>It presents universal strategies that can be used with all students in years 1–13.</a:t>
            </a:r>
          </a:p>
          <a:p>
            <a:pPr marL="342900" indent="-342900">
              <a:lnSpc>
                <a:spcPct val="100000"/>
              </a:lnSpc>
              <a:spcBef>
                <a:spcPts val="0"/>
              </a:spcBef>
              <a:spcAft>
                <a:spcPts val="1200"/>
              </a:spcAft>
              <a:buClrTx/>
              <a:buFont typeface="+mj-lt"/>
              <a:buAutoNum type="arabicPeriod"/>
            </a:pPr>
            <a:r>
              <a:rPr lang="en-NZ" sz="1600" dirty="0">
                <a:latin typeface="+mn-lt"/>
                <a:cs typeface="Calibri" panose="020F0502020204030204" pitchFamily="34" charset="0"/>
              </a:rPr>
              <a:t>It promotes culturally responsive practices and inclusive pedagogies.</a:t>
            </a:r>
          </a:p>
          <a:p>
            <a:pPr marL="342900" indent="-342900">
              <a:lnSpc>
                <a:spcPct val="100000"/>
              </a:lnSpc>
              <a:spcBef>
                <a:spcPts val="0"/>
              </a:spcBef>
              <a:spcAft>
                <a:spcPts val="1200"/>
              </a:spcAft>
              <a:buClrTx/>
              <a:buFont typeface="+mj-lt"/>
              <a:buAutoNum type="arabicPeriod"/>
            </a:pPr>
            <a:r>
              <a:rPr lang="en-NZ" sz="1600" dirty="0">
                <a:latin typeface="+mn-lt"/>
                <a:cs typeface="Calibri" panose="020F0502020204030204" pitchFamily="34" charset="0"/>
              </a:rPr>
              <a:t>It supports positive student–student and student–teacher relationships.</a:t>
            </a:r>
          </a:p>
          <a:p>
            <a:pPr marL="342900" indent="-342900">
              <a:lnSpc>
                <a:spcPct val="100000"/>
              </a:lnSpc>
              <a:spcBef>
                <a:spcPts val="0"/>
              </a:spcBef>
              <a:spcAft>
                <a:spcPts val="1200"/>
              </a:spcAft>
              <a:buClrTx/>
              <a:buFont typeface="+mj-lt"/>
              <a:buAutoNum type="arabicPeriod"/>
            </a:pPr>
            <a:r>
              <a:rPr lang="en-NZ" sz="1600" dirty="0">
                <a:latin typeface="+mn-lt"/>
                <a:cs typeface="Calibri" panose="020F0502020204030204" pitchFamily="34" charset="0"/>
              </a:rPr>
              <a:t>It encourages teacher reflection on effective practices for supporting positive behaviour.</a:t>
            </a:r>
          </a:p>
          <a:p>
            <a:pPr marL="342900" indent="-342900">
              <a:lnSpc>
                <a:spcPct val="100000"/>
              </a:lnSpc>
              <a:spcBef>
                <a:spcPts val="0"/>
              </a:spcBef>
              <a:spcAft>
                <a:spcPts val="1200"/>
              </a:spcAft>
              <a:buClrTx/>
              <a:buFont typeface="+mj-lt"/>
              <a:buAutoNum type="arabicPeriod"/>
            </a:pPr>
            <a:r>
              <a:rPr lang="en-NZ" sz="1600" dirty="0">
                <a:latin typeface="+mn-lt"/>
                <a:cs typeface="Calibri" panose="020F0502020204030204" pitchFamily="34" charset="0"/>
              </a:rPr>
              <a:t>It promotes inquiry, problem-solving, and sharing of effective practices.</a:t>
            </a:r>
          </a:p>
        </p:txBody>
      </p:sp>
      <p:sp>
        <p:nvSpPr>
          <p:cNvPr id="6" name="Slide Number Placeholder 5">
            <a:extLst>
              <a:ext uri="{FF2B5EF4-FFF2-40B4-BE49-F238E27FC236}">
                <a16:creationId xmlns:a16="http://schemas.microsoft.com/office/drawing/2014/main" id="{560D2D72-0760-6C44-8290-6E9C790E4C3D}"/>
              </a:ext>
            </a:extLst>
          </p:cNvPr>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6</a:t>
            </a:fld>
            <a:endParaRPr lang="en-NZ" sz="1000" dirty="0">
              <a:solidFill>
                <a:schemeClr val="tx1"/>
              </a:solidFill>
            </a:endParaRPr>
          </a:p>
        </p:txBody>
      </p:sp>
    </p:spTree>
    <p:extLst>
      <p:ext uri="{BB962C8B-B14F-4D97-AF65-F5344CB8AC3E}">
        <p14:creationId xmlns:p14="http://schemas.microsoft.com/office/powerpoint/2010/main" val="17664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882EAC8-89F6-4567-802B-C52D33FF77A0}"/>
              </a:ext>
            </a:extLst>
          </p:cNvPr>
          <p:cNvSpPr txBox="1">
            <a:spLocks/>
          </p:cNvSpPr>
          <p:nvPr/>
        </p:nvSpPr>
        <p:spPr>
          <a:xfrm>
            <a:off x="306388" y="339502"/>
            <a:ext cx="5261511" cy="443198"/>
          </a:xfrm>
          <a:prstGeom prst="rect">
            <a:avLst/>
          </a:prstGeom>
        </p:spPr>
        <p:txBody>
          <a:bodyPr wrap="square" lIns="0" tIns="0" rIns="0" bIns="0">
            <a:spAutoFit/>
          </a:bodyPr>
          <a:lstStyle>
            <a:defPPr>
              <a:defRPr lang="en-US"/>
            </a:defPPr>
            <a:lvl1pPr defTabSz="685783">
              <a:lnSpc>
                <a:spcPct val="90000"/>
              </a:lnSpc>
              <a:spcBef>
                <a:spcPct val="0"/>
              </a:spcBef>
              <a:buNone/>
              <a:defRPr sz="2800" b="1" i="1">
                <a:solidFill>
                  <a:schemeClr val="bg1"/>
                </a:solidFill>
                <a:latin typeface="+mj-lt"/>
                <a:ea typeface="+mj-ea"/>
                <a:cs typeface="Arial" panose="020B0604020202020204" pitchFamily="34" charset="0"/>
              </a:defRPr>
            </a:lvl1pPr>
          </a:lstStyle>
          <a:p>
            <a:r>
              <a:rPr lang="en-NZ" dirty="0"/>
              <a:t>Framework for the resource</a:t>
            </a:r>
          </a:p>
        </p:txBody>
      </p:sp>
      <p:sp>
        <p:nvSpPr>
          <p:cNvPr id="7" name="Slide Number Placeholder 5">
            <a:extLst>
              <a:ext uri="{FF2B5EF4-FFF2-40B4-BE49-F238E27FC236}">
                <a16:creationId xmlns:a16="http://schemas.microsoft.com/office/drawing/2014/main" id="{FCD60FBB-DA81-2549-BC14-C205D54FC646}"/>
              </a:ext>
            </a:extLst>
          </p:cNvPr>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7</a:t>
            </a:fld>
            <a:endParaRPr lang="en-NZ" sz="1000" dirty="0">
              <a:solidFill>
                <a:schemeClr val="tx1"/>
              </a:solidFill>
            </a:endParaRPr>
          </a:p>
        </p:txBody>
      </p:sp>
      <p:sp>
        <p:nvSpPr>
          <p:cNvPr id="8" name="Rectangle 7">
            <a:extLst>
              <a:ext uri="{FF2B5EF4-FFF2-40B4-BE49-F238E27FC236}">
                <a16:creationId xmlns:a16="http://schemas.microsoft.com/office/drawing/2014/main" id="{8EAEA659-4FAE-4946-A490-00C032F66803}"/>
              </a:ext>
            </a:extLst>
          </p:cNvPr>
          <p:cNvSpPr/>
          <p:nvPr/>
        </p:nvSpPr>
        <p:spPr>
          <a:xfrm>
            <a:off x="6078511" y="0"/>
            <a:ext cx="3065489" cy="1296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hape, circle&#10;&#10;Description automatically generated">
            <a:extLst>
              <a:ext uri="{FF2B5EF4-FFF2-40B4-BE49-F238E27FC236}">
                <a16:creationId xmlns:a16="http://schemas.microsoft.com/office/drawing/2014/main" id="{F89587CA-5EF2-3C42-B5A2-E6060D73F9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18991" y="0"/>
            <a:ext cx="5143500" cy="4691921"/>
          </a:xfrm>
          <a:prstGeom prst="rect">
            <a:avLst/>
          </a:prstGeom>
        </p:spPr>
      </p:pic>
      <p:pic>
        <p:nvPicPr>
          <p:cNvPr id="3" name="Picture 2" descr="Diagram&#10;&#10;Description automatically generated">
            <a:extLst>
              <a:ext uri="{FF2B5EF4-FFF2-40B4-BE49-F238E27FC236}">
                <a16:creationId xmlns:a16="http://schemas.microsoft.com/office/drawing/2014/main" id="{DED372DC-B103-B745-8A8F-36A82AD683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86755" y="87130"/>
            <a:ext cx="4807972" cy="4819338"/>
          </a:xfrm>
          <a:prstGeom prst="rect">
            <a:avLst/>
          </a:prstGeom>
        </p:spPr>
      </p:pic>
    </p:spTree>
    <p:extLst>
      <p:ext uri="{BB962C8B-B14F-4D97-AF65-F5344CB8AC3E}">
        <p14:creationId xmlns:p14="http://schemas.microsoft.com/office/powerpoint/2010/main" val="2962525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0174637B-AF6F-4F52-A270-12BC976EF89A}"/>
              </a:ext>
            </a:extLst>
          </p:cNvPr>
          <p:cNvSpPr txBox="1">
            <a:spLocks/>
          </p:cNvSpPr>
          <p:nvPr/>
        </p:nvSpPr>
        <p:spPr>
          <a:xfrm>
            <a:off x="306388" y="339502"/>
            <a:ext cx="7015348" cy="443198"/>
          </a:xfrm>
          <a:prstGeom prst="rect">
            <a:avLst/>
          </a:prstGeom>
        </p:spPr>
        <p:txBody>
          <a:bodyPr wrap="square" lIns="0" tIns="0" rIns="0" bIns="0">
            <a:spAutoFit/>
          </a:bodyPr>
          <a:lstStyle>
            <a:defPPr>
              <a:defRPr lang="en-US"/>
            </a:defPPr>
            <a:lvl1pPr defTabSz="685783">
              <a:lnSpc>
                <a:spcPct val="90000"/>
              </a:lnSpc>
              <a:spcBef>
                <a:spcPct val="0"/>
              </a:spcBef>
              <a:buNone/>
              <a:defRPr sz="2800" b="1" i="1">
                <a:solidFill>
                  <a:schemeClr val="bg1"/>
                </a:solidFill>
                <a:latin typeface="+mj-lt"/>
                <a:ea typeface="+mj-ea"/>
                <a:cs typeface="Arial" panose="020B0604020202020204" pitchFamily="34" charset="0"/>
              </a:defRPr>
            </a:lvl1pPr>
          </a:lstStyle>
          <a:p>
            <a:r>
              <a:rPr lang="en-NZ" dirty="0"/>
              <a:t>Structure of the resource</a:t>
            </a:r>
          </a:p>
        </p:txBody>
      </p:sp>
      <p:sp>
        <p:nvSpPr>
          <p:cNvPr id="7" name="Text Placeholder 3">
            <a:extLst>
              <a:ext uri="{FF2B5EF4-FFF2-40B4-BE49-F238E27FC236}">
                <a16:creationId xmlns:a16="http://schemas.microsoft.com/office/drawing/2014/main" id="{FC55F10C-03A9-4397-B5F3-B41879087868}"/>
              </a:ext>
            </a:extLst>
          </p:cNvPr>
          <p:cNvSpPr txBox="1">
            <a:spLocks/>
          </p:cNvSpPr>
          <p:nvPr/>
        </p:nvSpPr>
        <p:spPr>
          <a:xfrm>
            <a:off x="431800" y="1735703"/>
            <a:ext cx="5115031" cy="2246769"/>
          </a:xfrm>
          <a:prstGeom prst="rect">
            <a:avLst/>
          </a:prstGeom>
        </p:spPr>
        <p:txBody>
          <a:bodyPr vert="horz" wrap="square" lIns="0" tIns="0" rIns="0" bIns="0" rtlCol="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ClrTx/>
              <a:buNone/>
            </a:pPr>
            <a:r>
              <a:rPr lang="en-NZ" sz="1600" b="1" dirty="0">
                <a:solidFill>
                  <a:srgbClr val="FF6600"/>
                </a:solidFill>
                <a:latin typeface="+mn-lt"/>
                <a:cs typeface="Calibri" panose="020F0502020204030204" pitchFamily="34" charset="0"/>
              </a:rPr>
              <a:t>Introduction</a:t>
            </a:r>
          </a:p>
          <a:p>
            <a:pPr marL="0" indent="0">
              <a:lnSpc>
                <a:spcPct val="100000"/>
              </a:lnSpc>
              <a:spcBef>
                <a:spcPts val="0"/>
              </a:spcBef>
              <a:spcAft>
                <a:spcPts val="1200"/>
              </a:spcAft>
              <a:buClrTx/>
              <a:buNone/>
            </a:pPr>
            <a:r>
              <a:rPr lang="en-NZ" sz="1600" b="1" dirty="0">
                <a:solidFill>
                  <a:srgbClr val="FF6600"/>
                </a:solidFill>
                <a:latin typeface="+mn-lt"/>
                <a:cs typeface="Calibri" panose="020F0502020204030204" pitchFamily="34" charset="0"/>
              </a:rPr>
              <a:t>Section 1:	</a:t>
            </a:r>
            <a:r>
              <a:rPr lang="en-NZ" sz="1600" dirty="0">
                <a:latin typeface="+mn-lt"/>
                <a:cs typeface="Calibri" panose="020F0502020204030204" pitchFamily="34" charset="0"/>
              </a:rPr>
              <a:t>Creating a supportive learning environment</a:t>
            </a:r>
          </a:p>
          <a:p>
            <a:pPr marL="0" indent="0">
              <a:lnSpc>
                <a:spcPct val="100000"/>
              </a:lnSpc>
              <a:spcBef>
                <a:spcPts val="0"/>
              </a:spcBef>
              <a:spcAft>
                <a:spcPts val="1200"/>
              </a:spcAft>
              <a:buClrTx/>
              <a:buNone/>
            </a:pPr>
            <a:r>
              <a:rPr lang="en-NZ" sz="1600" b="1" dirty="0">
                <a:solidFill>
                  <a:srgbClr val="FF6600"/>
                </a:solidFill>
                <a:latin typeface="+mn-lt"/>
                <a:cs typeface="Calibri" panose="020F0502020204030204" pitchFamily="34" charset="0"/>
              </a:rPr>
              <a:t>Section 2:	</a:t>
            </a:r>
            <a:r>
              <a:rPr lang="en-NZ" sz="1600" dirty="0">
                <a:latin typeface="+mn-lt"/>
                <a:cs typeface="Calibri" panose="020F0502020204030204" pitchFamily="34" charset="0"/>
              </a:rPr>
              <a:t>Encouraging reflective thought and action</a:t>
            </a:r>
          </a:p>
          <a:p>
            <a:pPr marL="0" indent="0">
              <a:lnSpc>
                <a:spcPct val="100000"/>
              </a:lnSpc>
              <a:spcBef>
                <a:spcPts val="0"/>
              </a:spcBef>
              <a:spcAft>
                <a:spcPts val="1200"/>
              </a:spcAft>
              <a:buClrTx/>
              <a:buNone/>
            </a:pPr>
            <a:r>
              <a:rPr lang="en-NZ" sz="1600" b="1" dirty="0">
                <a:solidFill>
                  <a:srgbClr val="FF6600"/>
                </a:solidFill>
                <a:latin typeface="+mn-lt"/>
                <a:cs typeface="Calibri" panose="020F0502020204030204" pitchFamily="34" charset="0"/>
              </a:rPr>
              <a:t>Section 3:	</a:t>
            </a:r>
            <a:r>
              <a:rPr lang="en-NZ" sz="1600" dirty="0">
                <a:latin typeface="+mn-lt"/>
                <a:cs typeface="Calibri" panose="020F0502020204030204" pitchFamily="34" charset="0"/>
              </a:rPr>
              <a:t>Facilitating shared learning</a:t>
            </a:r>
          </a:p>
          <a:p>
            <a:pPr marL="0" indent="0">
              <a:lnSpc>
                <a:spcPct val="100000"/>
              </a:lnSpc>
              <a:spcBef>
                <a:spcPts val="0"/>
              </a:spcBef>
              <a:spcAft>
                <a:spcPts val="1200"/>
              </a:spcAft>
              <a:buClrTx/>
              <a:buNone/>
            </a:pPr>
            <a:r>
              <a:rPr lang="en-NZ" sz="1600" b="1" dirty="0">
                <a:solidFill>
                  <a:srgbClr val="FF6600"/>
                </a:solidFill>
                <a:latin typeface="+mn-lt"/>
                <a:cs typeface="Calibri" panose="020F0502020204030204" pitchFamily="34" charset="0"/>
              </a:rPr>
              <a:t>Section 4:	</a:t>
            </a:r>
            <a:r>
              <a:rPr lang="en-NZ" sz="1600" dirty="0">
                <a:latin typeface="+mn-lt"/>
                <a:cs typeface="Calibri" panose="020F0502020204030204" pitchFamily="34" charset="0"/>
              </a:rPr>
              <a:t>Providing sufficient opportunities to learn</a:t>
            </a:r>
          </a:p>
          <a:p>
            <a:pPr marL="0" indent="0">
              <a:lnSpc>
                <a:spcPct val="100000"/>
              </a:lnSpc>
              <a:spcBef>
                <a:spcPts val="0"/>
              </a:spcBef>
              <a:spcAft>
                <a:spcPts val="1200"/>
              </a:spcAft>
              <a:buClrTx/>
              <a:buNone/>
            </a:pPr>
            <a:r>
              <a:rPr lang="en-NZ" sz="1600" b="1" dirty="0">
                <a:solidFill>
                  <a:srgbClr val="FF6600"/>
                </a:solidFill>
                <a:latin typeface="+mn-lt"/>
                <a:cs typeface="Calibri" panose="020F0502020204030204" pitchFamily="34" charset="0"/>
              </a:rPr>
              <a:t>Section 5:	</a:t>
            </a:r>
            <a:r>
              <a:rPr lang="en-NZ" sz="1600" dirty="0">
                <a:latin typeface="+mn-lt"/>
                <a:cs typeface="Calibri" panose="020F0502020204030204" pitchFamily="34" charset="0"/>
              </a:rPr>
              <a:t>Reflection, inquiry, and problem solving</a:t>
            </a:r>
          </a:p>
        </p:txBody>
      </p:sp>
      <p:sp>
        <p:nvSpPr>
          <p:cNvPr id="4" name="Slide Number Placeholder 5">
            <a:extLst>
              <a:ext uri="{FF2B5EF4-FFF2-40B4-BE49-F238E27FC236}">
                <a16:creationId xmlns:a16="http://schemas.microsoft.com/office/drawing/2014/main" id="{91BA7CDE-B659-6846-935B-12955D7D0EC0}"/>
              </a:ext>
            </a:extLst>
          </p:cNvPr>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8</a:t>
            </a:fld>
            <a:endParaRPr lang="en-NZ" sz="1000" dirty="0">
              <a:solidFill>
                <a:schemeClr val="tx1"/>
              </a:solidFill>
            </a:endParaRPr>
          </a:p>
        </p:txBody>
      </p:sp>
    </p:spTree>
    <p:extLst>
      <p:ext uri="{BB962C8B-B14F-4D97-AF65-F5344CB8AC3E}">
        <p14:creationId xmlns:p14="http://schemas.microsoft.com/office/powerpoint/2010/main" val="2669671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62442ED-A1F8-4B53-B874-F128C2D041E8}"/>
              </a:ext>
            </a:extLst>
          </p:cNvPr>
          <p:cNvSpPr txBox="1">
            <a:spLocks/>
          </p:cNvSpPr>
          <p:nvPr/>
        </p:nvSpPr>
        <p:spPr>
          <a:xfrm>
            <a:off x="431801" y="447675"/>
            <a:ext cx="7423046" cy="387798"/>
          </a:xfrm>
          <a:prstGeom prst="rect">
            <a:avLst/>
          </a:prstGeom>
        </p:spPr>
        <p:txBody>
          <a:bodyPr wrap="square" lIns="0" tIns="0" rIns="0" bIns="0">
            <a:spAutoFit/>
          </a:bodyPr>
          <a:lstStyle>
            <a:defPPr>
              <a:defRPr lang="en-US"/>
            </a:defPPr>
            <a:lvl1pPr defTabSz="685783">
              <a:lnSpc>
                <a:spcPct val="90000"/>
              </a:lnSpc>
              <a:spcBef>
                <a:spcPct val="0"/>
              </a:spcBef>
              <a:buNone/>
              <a:defRPr sz="2800" b="1" i="1">
                <a:solidFill>
                  <a:schemeClr val="bg1"/>
                </a:solidFill>
                <a:latin typeface="+mj-lt"/>
                <a:ea typeface="+mj-ea"/>
                <a:cs typeface="Arial" panose="020B0604020202020204" pitchFamily="34" charset="0"/>
              </a:defRPr>
            </a:lvl1pPr>
          </a:lstStyle>
          <a:p>
            <a:r>
              <a:rPr lang="en-NZ" dirty="0"/>
              <a:t>Using Teaching for Positive Behaviour in years 1–8</a:t>
            </a:r>
          </a:p>
        </p:txBody>
      </p:sp>
      <p:sp>
        <p:nvSpPr>
          <p:cNvPr id="7" name="Text Placeholder 3">
            <a:extLst>
              <a:ext uri="{FF2B5EF4-FFF2-40B4-BE49-F238E27FC236}">
                <a16:creationId xmlns:a16="http://schemas.microsoft.com/office/drawing/2014/main" id="{4477892B-F54F-4450-B6CD-C04760F4B35F}"/>
              </a:ext>
            </a:extLst>
          </p:cNvPr>
          <p:cNvSpPr txBox="1">
            <a:spLocks/>
          </p:cNvSpPr>
          <p:nvPr/>
        </p:nvSpPr>
        <p:spPr>
          <a:xfrm>
            <a:off x="899592" y="1635646"/>
            <a:ext cx="5832648" cy="221599"/>
          </a:xfrm>
          <a:prstGeom prst="rect">
            <a:avLst/>
          </a:prstGeom>
        </p:spPr>
        <p:txBody>
          <a:bodyPr vert="horz" wrap="square" lIns="0" tIns="0" rIns="0" bIns="0" rtlCol="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1800"/>
              </a:spcAft>
              <a:buClrTx/>
              <a:buNone/>
            </a:pPr>
            <a:r>
              <a:rPr lang="en-NZ" sz="1600" dirty="0">
                <a:latin typeface="+mn-lt"/>
                <a:cs typeface="Calibri" panose="020F0502020204030204" pitchFamily="34" charset="0"/>
              </a:rPr>
              <a:t>DESIGNER -- Embed video 2, linking to video clip online</a:t>
            </a:r>
          </a:p>
        </p:txBody>
      </p:sp>
      <p:sp>
        <p:nvSpPr>
          <p:cNvPr id="6" name="Rectangle 5">
            <a:extLst>
              <a:ext uri="{FF2B5EF4-FFF2-40B4-BE49-F238E27FC236}">
                <a16:creationId xmlns:a16="http://schemas.microsoft.com/office/drawing/2014/main" id="{F90F04D5-ED10-004A-B584-6AFC48B73483}"/>
              </a:ext>
            </a:extLst>
          </p:cNvPr>
          <p:cNvSpPr/>
          <p:nvPr/>
        </p:nvSpPr>
        <p:spPr>
          <a:xfrm>
            <a:off x="2286000" y="2248585"/>
            <a:ext cx="4572000" cy="646331"/>
          </a:xfrm>
          <a:prstGeom prst="rect">
            <a:avLst/>
          </a:prstGeom>
        </p:spPr>
        <p:txBody>
          <a:bodyPr>
            <a:spAutoFit/>
          </a:bodyPr>
          <a:lstStyle/>
          <a:p>
            <a:r>
              <a:rPr lang="en-NZ" dirty="0">
                <a:cs typeface="Calibri" panose="020F0502020204030204" pitchFamily="34" charset="0"/>
                <a:hlinkClick r:id="rId3"/>
              </a:rPr>
              <a:t>https://pb4l.tki.org.nz/PB4L-School-Wide/Support-material</a:t>
            </a:r>
            <a:endParaRPr lang="en-US" dirty="0"/>
          </a:p>
        </p:txBody>
      </p:sp>
      <p:sp>
        <p:nvSpPr>
          <p:cNvPr id="8" name="Slide Number Placeholder 5">
            <a:extLst>
              <a:ext uri="{FF2B5EF4-FFF2-40B4-BE49-F238E27FC236}">
                <a16:creationId xmlns:a16="http://schemas.microsoft.com/office/drawing/2014/main" id="{25BA4672-D57F-394E-9F89-336A09BB3BAC}"/>
              </a:ext>
            </a:extLst>
          </p:cNvPr>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rgbClr val="EA6425"/>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solidFill>
                  <a:schemeClr val="tx1"/>
                </a:solidFill>
              </a:rPr>
              <a:pPr/>
              <a:t>9</a:t>
            </a:fld>
            <a:endParaRPr lang="en-NZ" sz="1000" dirty="0">
              <a:solidFill>
                <a:schemeClr val="tx1"/>
              </a:solidFill>
            </a:endParaRPr>
          </a:p>
        </p:txBody>
      </p:sp>
    </p:spTree>
    <p:extLst>
      <p:ext uri="{BB962C8B-B14F-4D97-AF65-F5344CB8AC3E}">
        <p14:creationId xmlns:p14="http://schemas.microsoft.com/office/powerpoint/2010/main" val="26784532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4PB">
      <a:majorFont>
        <a:latin typeface="Bliss Pro"/>
        <a:ea typeface=""/>
        <a:cs typeface=""/>
      </a:majorFont>
      <a:minorFont>
        <a:latin typeface="Bliss Pr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3884</Words>
  <Application>Microsoft Macintosh PowerPoint</Application>
  <PresentationFormat>On-screen Show (16:9)</PresentationFormat>
  <Paragraphs>284</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Bliss Pro</vt:lpstr>
      <vt:lpstr>Bliss Pro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Kia kaha tō koutou mahi!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Dannelle Betts</dc:creator>
  <cp:lastModifiedBy>Simon Chiaroni</cp:lastModifiedBy>
  <cp:revision>12</cp:revision>
  <dcterms:created xsi:type="dcterms:W3CDTF">2020-11-09T23:27:46Z</dcterms:created>
  <dcterms:modified xsi:type="dcterms:W3CDTF">2020-12-17T22:50:13Z</dcterms:modified>
</cp:coreProperties>
</file>